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 id="282" r:id="rId28"/>
    <p:sldId id="283" r:id="rId29"/>
    <p:sldId id="284" r:id="rId30"/>
    <p:sldId id="285" r:id="rId31"/>
    <p:sldId id="286" r:id="rId32"/>
    <p:sldId id="287" r:id="rId33"/>
    <p:sldId id="288" r:id="rId34"/>
    <p:sldId id="289" r:id="rId35"/>
    <p:sldId id="290" r:id="rId36"/>
    <p:sldId id="291" r:id="rId37"/>
    <p:sldId id="292" r:id="rId38"/>
    <p:sldId id="293" r:id="rId39"/>
    <p:sldId id="294" r:id="rId40"/>
    <p:sldId id="295" r:id="rId41"/>
    <p:sldId id="296" r:id="rId42"/>
    <p:sldId id="297" r:id="rId43"/>
    <p:sldId id="298" r:id="rId44"/>
    <p:sldId id="299" r:id="rId45"/>
    <p:sldId id="300" r:id="rId46"/>
    <p:sldId id="301" r:id="rId47"/>
    <p:sldId id="302" r:id="rId48"/>
    <p:sldId id="303" r:id="rId49"/>
    <p:sldId id="304" r:id="rId50"/>
    <p:sldId id="305" r:id="rId51"/>
    <p:sldId id="306" r:id="rId52"/>
    <p:sldId id="307" r:id="rId53"/>
    <p:sldId id="308" r:id="rId54"/>
    <p:sldId id="309" r:id="rId5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08" d="100"/>
          <a:sy n="108" d="100"/>
        </p:scale>
        <p:origin x="678" y="9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theme" Target="theme/theme1.xml"/><Relationship Id="rId5" Type="http://schemas.openxmlformats.org/officeDocument/2006/relationships/slide" Target="slides/slide4.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presProps" Target="presProps.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tableStyles" Target="tableStyles.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viewProps" Target="viewProps.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2.png>
</file>

<file path=ppt/media/image53.png>
</file>

<file path=ppt/media/image54.png>
</file>

<file path=ppt/media/image55.png>
</file>

<file path=ppt/media/image56.png>
</file>

<file path=ppt/media/image57.png>
</file>

<file path=ppt/media/image58.png>
</file>

<file path=ppt/media/image59.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タイトル スライド">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AE5B51F1-071A-431E-9C8B-45033B374FF4}"/>
              </a:ext>
            </a:extLst>
          </p:cNvPr>
          <p:cNvSpPr>
            <a:spLocks noGrp="1"/>
          </p:cNvSpPr>
          <p:nvPr>
            <p:ph type="ctrTitle"/>
          </p:nvPr>
        </p:nvSpPr>
        <p:spPr>
          <a:xfrm>
            <a:off x="1524000" y="1122363"/>
            <a:ext cx="9144000" cy="2387600"/>
          </a:xfrm>
        </p:spPr>
        <p:txBody>
          <a:bodyPr anchor="b"/>
          <a:lstStyle>
            <a:lvl1pPr algn="ctr">
              <a:defRPr sz="6000"/>
            </a:lvl1pPr>
          </a:lstStyle>
          <a:p>
            <a:r>
              <a:rPr lang="ja-JP" altLang="en-US"/>
              <a:t>マスター タイトルの書式設定</a:t>
            </a:r>
            <a:endParaRPr lang="en-IN"/>
          </a:p>
        </p:txBody>
      </p:sp>
      <p:sp>
        <p:nvSpPr>
          <p:cNvPr id="3" name="字幕 2">
            <a:extLst>
              <a:ext uri="{FF2B5EF4-FFF2-40B4-BE49-F238E27FC236}">
                <a16:creationId xmlns:a16="http://schemas.microsoft.com/office/drawing/2014/main" id="{FA59B71A-B602-4A92-B9A4-AFE195364994}"/>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ja-JP" altLang="en-US"/>
              <a:t>マスター サブタイトルの書式設定</a:t>
            </a:r>
            <a:endParaRPr lang="en-IN"/>
          </a:p>
        </p:txBody>
      </p:sp>
      <p:sp>
        <p:nvSpPr>
          <p:cNvPr id="4" name="日付プレースホルダー 3">
            <a:extLst>
              <a:ext uri="{FF2B5EF4-FFF2-40B4-BE49-F238E27FC236}">
                <a16:creationId xmlns:a16="http://schemas.microsoft.com/office/drawing/2014/main" id="{DC7679C5-24DF-4394-AE8F-6AFC33211434}"/>
              </a:ext>
            </a:extLst>
          </p:cNvPr>
          <p:cNvSpPr>
            <a:spLocks noGrp="1"/>
          </p:cNvSpPr>
          <p:nvPr>
            <p:ph type="dt" sz="half" idx="10"/>
          </p:nvPr>
        </p:nvSpPr>
        <p:spPr/>
        <p:txBody>
          <a:bodyPr/>
          <a:lstStyle/>
          <a:p>
            <a:fld id="{E6EBFD86-A632-46D7-885C-34E6B4993239}" type="datetimeFigureOut">
              <a:rPr lang="en-IN" smtClean="0"/>
              <a:t>13-03-2024</a:t>
            </a:fld>
            <a:endParaRPr lang="en-IN"/>
          </a:p>
        </p:txBody>
      </p:sp>
      <p:sp>
        <p:nvSpPr>
          <p:cNvPr id="5" name="フッター プレースホルダー 4">
            <a:extLst>
              <a:ext uri="{FF2B5EF4-FFF2-40B4-BE49-F238E27FC236}">
                <a16:creationId xmlns:a16="http://schemas.microsoft.com/office/drawing/2014/main" id="{EAEAF138-58B7-4D85-8E6C-DD42759CD2B5}"/>
              </a:ext>
            </a:extLst>
          </p:cNvPr>
          <p:cNvSpPr>
            <a:spLocks noGrp="1"/>
          </p:cNvSpPr>
          <p:nvPr>
            <p:ph type="ftr" sz="quarter" idx="11"/>
          </p:nvPr>
        </p:nvSpPr>
        <p:spPr/>
        <p:txBody>
          <a:bodyPr/>
          <a:lstStyle/>
          <a:p>
            <a:endParaRPr lang="en-IN"/>
          </a:p>
        </p:txBody>
      </p:sp>
      <p:sp>
        <p:nvSpPr>
          <p:cNvPr id="6" name="スライド番号プレースホルダー 5">
            <a:extLst>
              <a:ext uri="{FF2B5EF4-FFF2-40B4-BE49-F238E27FC236}">
                <a16:creationId xmlns:a16="http://schemas.microsoft.com/office/drawing/2014/main" id="{13FD1E4F-B200-4BF9-9C88-F457D3AA5CE1}"/>
              </a:ext>
            </a:extLst>
          </p:cNvPr>
          <p:cNvSpPr>
            <a:spLocks noGrp="1"/>
          </p:cNvSpPr>
          <p:nvPr>
            <p:ph type="sldNum" sz="quarter" idx="12"/>
          </p:nvPr>
        </p:nvSpPr>
        <p:spPr/>
        <p:txBody>
          <a:bodyPr/>
          <a:lstStyle/>
          <a:p>
            <a:fld id="{1A07AD37-4960-4FEF-8F49-BB3A3DEBBA4C}" type="slidenum">
              <a:rPr lang="en-IN" smtClean="0"/>
              <a:t>‹#›</a:t>
            </a:fld>
            <a:endParaRPr lang="en-IN"/>
          </a:p>
        </p:txBody>
      </p:sp>
    </p:spTree>
    <p:extLst>
      <p:ext uri="{BB962C8B-B14F-4D97-AF65-F5344CB8AC3E}">
        <p14:creationId xmlns:p14="http://schemas.microsoft.com/office/powerpoint/2010/main" val="295308210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タイトルと縦書きテキスト">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5DBE1E12-1734-4BB7-BE5B-DC5877262D43}"/>
              </a:ext>
            </a:extLst>
          </p:cNvPr>
          <p:cNvSpPr>
            <a:spLocks noGrp="1"/>
          </p:cNvSpPr>
          <p:nvPr>
            <p:ph type="title"/>
          </p:nvPr>
        </p:nvSpPr>
        <p:spPr/>
        <p:txBody>
          <a:bodyPr/>
          <a:lstStyle/>
          <a:p>
            <a:r>
              <a:rPr lang="ja-JP" altLang="en-US"/>
              <a:t>マスター タイトルの書式設定</a:t>
            </a:r>
            <a:endParaRPr lang="en-IN"/>
          </a:p>
        </p:txBody>
      </p:sp>
      <p:sp>
        <p:nvSpPr>
          <p:cNvPr id="3" name="縦書きテキスト プレースホルダー 2">
            <a:extLst>
              <a:ext uri="{FF2B5EF4-FFF2-40B4-BE49-F238E27FC236}">
                <a16:creationId xmlns:a16="http://schemas.microsoft.com/office/drawing/2014/main" id="{BB09112C-F3A4-4D39-92A9-303458815D7D}"/>
              </a:ext>
            </a:extLst>
          </p:cNvPr>
          <p:cNvSpPr>
            <a:spLocks noGrp="1"/>
          </p:cNvSpPr>
          <p:nvPr>
            <p:ph type="body" orient="vert" idx="1"/>
          </p:nvPr>
        </p:nvSpPr>
        <p:spPr/>
        <p:txBody>
          <a:bodyPr vert="eaVert"/>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IN"/>
          </a:p>
        </p:txBody>
      </p:sp>
      <p:sp>
        <p:nvSpPr>
          <p:cNvPr id="4" name="日付プレースホルダー 3">
            <a:extLst>
              <a:ext uri="{FF2B5EF4-FFF2-40B4-BE49-F238E27FC236}">
                <a16:creationId xmlns:a16="http://schemas.microsoft.com/office/drawing/2014/main" id="{01D39788-7B77-4306-98F3-3FAA967FBA90}"/>
              </a:ext>
            </a:extLst>
          </p:cNvPr>
          <p:cNvSpPr>
            <a:spLocks noGrp="1"/>
          </p:cNvSpPr>
          <p:nvPr>
            <p:ph type="dt" sz="half" idx="10"/>
          </p:nvPr>
        </p:nvSpPr>
        <p:spPr/>
        <p:txBody>
          <a:bodyPr/>
          <a:lstStyle/>
          <a:p>
            <a:fld id="{E6EBFD86-A632-46D7-885C-34E6B4993239}" type="datetimeFigureOut">
              <a:rPr lang="en-IN" smtClean="0"/>
              <a:t>13-03-2024</a:t>
            </a:fld>
            <a:endParaRPr lang="en-IN"/>
          </a:p>
        </p:txBody>
      </p:sp>
      <p:sp>
        <p:nvSpPr>
          <p:cNvPr id="5" name="フッター プレースホルダー 4">
            <a:extLst>
              <a:ext uri="{FF2B5EF4-FFF2-40B4-BE49-F238E27FC236}">
                <a16:creationId xmlns:a16="http://schemas.microsoft.com/office/drawing/2014/main" id="{9CC83DDE-3284-4141-A2FE-FD147422A29B}"/>
              </a:ext>
            </a:extLst>
          </p:cNvPr>
          <p:cNvSpPr>
            <a:spLocks noGrp="1"/>
          </p:cNvSpPr>
          <p:nvPr>
            <p:ph type="ftr" sz="quarter" idx="11"/>
          </p:nvPr>
        </p:nvSpPr>
        <p:spPr/>
        <p:txBody>
          <a:bodyPr/>
          <a:lstStyle/>
          <a:p>
            <a:endParaRPr lang="en-IN"/>
          </a:p>
        </p:txBody>
      </p:sp>
      <p:sp>
        <p:nvSpPr>
          <p:cNvPr id="6" name="スライド番号プレースホルダー 5">
            <a:extLst>
              <a:ext uri="{FF2B5EF4-FFF2-40B4-BE49-F238E27FC236}">
                <a16:creationId xmlns:a16="http://schemas.microsoft.com/office/drawing/2014/main" id="{48835477-C4D9-4FB9-BE1D-073ECF5E7E16}"/>
              </a:ext>
            </a:extLst>
          </p:cNvPr>
          <p:cNvSpPr>
            <a:spLocks noGrp="1"/>
          </p:cNvSpPr>
          <p:nvPr>
            <p:ph type="sldNum" sz="quarter" idx="12"/>
          </p:nvPr>
        </p:nvSpPr>
        <p:spPr/>
        <p:txBody>
          <a:bodyPr/>
          <a:lstStyle/>
          <a:p>
            <a:fld id="{1A07AD37-4960-4FEF-8F49-BB3A3DEBBA4C}" type="slidenum">
              <a:rPr lang="en-IN" smtClean="0"/>
              <a:t>‹#›</a:t>
            </a:fld>
            <a:endParaRPr lang="en-IN"/>
          </a:p>
        </p:txBody>
      </p:sp>
    </p:spTree>
    <p:extLst>
      <p:ext uri="{BB962C8B-B14F-4D97-AF65-F5344CB8AC3E}">
        <p14:creationId xmlns:p14="http://schemas.microsoft.com/office/powerpoint/2010/main" val="289985427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縦書きタイトルと&#10;縦書きテキスト">
    <p:spTree>
      <p:nvGrpSpPr>
        <p:cNvPr id="1" name=""/>
        <p:cNvGrpSpPr/>
        <p:nvPr/>
      </p:nvGrpSpPr>
      <p:grpSpPr>
        <a:xfrm>
          <a:off x="0" y="0"/>
          <a:ext cx="0" cy="0"/>
          <a:chOff x="0" y="0"/>
          <a:chExt cx="0" cy="0"/>
        </a:xfrm>
      </p:grpSpPr>
      <p:sp>
        <p:nvSpPr>
          <p:cNvPr id="2" name="縦書きタイトル 1">
            <a:extLst>
              <a:ext uri="{FF2B5EF4-FFF2-40B4-BE49-F238E27FC236}">
                <a16:creationId xmlns:a16="http://schemas.microsoft.com/office/drawing/2014/main" id="{AC74E960-0A36-42F7-80E8-19E8D3304431}"/>
              </a:ext>
            </a:extLst>
          </p:cNvPr>
          <p:cNvSpPr>
            <a:spLocks noGrp="1"/>
          </p:cNvSpPr>
          <p:nvPr>
            <p:ph type="title" orient="vert"/>
          </p:nvPr>
        </p:nvSpPr>
        <p:spPr>
          <a:xfrm>
            <a:off x="8724900" y="365125"/>
            <a:ext cx="2628900" cy="5811838"/>
          </a:xfrm>
        </p:spPr>
        <p:txBody>
          <a:bodyPr vert="eaVert"/>
          <a:lstStyle/>
          <a:p>
            <a:r>
              <a:rPr lang="ja-JP" altLang="en-US"/>
              <a:t>マスター タイトルの書式設定</a:t>
            </a:r>
            <a:endParaRPr lang="en-IN"/>
          </a:p>
        </p:txBody>
      </p:sp>
      <p:sp>
        <p:nvSpPr>
          <p:cNvPr id="3" name="縦書きテキスト プレースホルダー 2">
            <a:extLst>
              <a:ext uri="{FF2B5EF4-FFF2-40B4-BE49-F238E27FC236}">
                <a16:creationId xmlns:a16="http://schemas.microsoft.com/office/drawing/2014/main" id="{65CB8C17-67A4-4DF8-ADBD-B3EE999A664F}"/>
              </a:ext>
            </a:extLst>
          </p:cNvPr>
          <p:cNvSpPr>
            <a:spLocks noGrp="1"/>
          </p:cNvSpPr>
          <p:nvPr>
            <p:ph type="body" orient="vert" idx="1"/>
          </p:nvPr>
        </p:nvSpPr>
        <p:spPr>
          <a:xfrm>
            <a:off x="838200" y="365125"/>
            <a:ext cx="7734300" cy="5811838"/>
          </a:xfrm>
        </p:spPr>
        <p:txBody>
          <a:bodyPr vert="eaVert"/>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IN"/>
          </a:p>
        </p:txBody>
      </p:sp>
      <p:sp>
        <p:nvSpPr>
          <p:cNvPr id="4" name="日付プレースホルダー 3">
            <a:extLst>
              <a:ext uri="{FF2B5EF4-FFF2-40B4-BE49-F238E27FC236}">
                <a16:creationId xmlns:a16="http://schemas.microsoft.com/office/drawing/2014/main" id="{42F7C60B-86CB-4F4E-A1AE-1117C45452E5}"/>
              </a:ext>
            </a:extLst>
          </p:cNvPr>
          <p:cNvSpPr>
            <a:spLocks noGrp="1"/>
          </p:cNvSpPr>
          <p:nvPr>
            <p:ph type="dt" sz="half" idx="10"/>
          </p:nvPr>
        </p:nvSpPr>
        <p:spPr/>
        <p:txBody>
          <a:bodyPr/>
          <a:lstStyle/>
          <a:p>
            <a:fld id="{E6EBFD86-A632-46D7-885C-34E6B4993239}" type="datetimeFigureOut">
              <a:rPr lang="en-IN" smtClean="0"/>
              <a:t>13-03-2024</a:t>
            </a:fld>
            <a:endParaRPr lang="en-IN"/>
          </a:p>
        </p:txBody>
      </p:sp>
      <p:sp>
        <p:nvSpPr>
          <p:cNvPr id="5" name="フッター プレースホルダー 4">
            <a:extLst>
              <a:ext uri="{FF2B5EF4-FFF2-40B4-BE49-F238E27FC236}">
                <a16:creationId xmlns:a16="http://schemas.microsoft.com/office/drawing/2014/main" id="{694F3FA0-A22C-4D98-8290-C15B651362E3}"/>
              </a:ext>
            </a:extLst>
          </p:cNvPr>
          <p:cNvSpPr>
            <a:spLocks noGrp="1"/>
          </p:cNvSpPr>
          <p:nvPr>
            <p:ph type="ftr" sz="quarter" idx="11"/>
          </p:nvPr>
        </p:nvSpPr>
        <p:spPr/>
        <p:txBody>
          <a:bodyPr/>
          <a:lstStyle/>
          <a:p>
            <a:endParaRPr lang="en-IN"/>
          </a:p>
        </p:txBody>
      </p:sp>
      <p:sp>
        <p:nvSpPr>
          <p:cNvPr id="6" name="スライド番号プレースホルダー 5">
            <a:extLst>
              <a:ext uri="{FF2B5EF4-FFF2-40B4-BE49-F238E27FC236}">
                <a16:creationId xmlns:a16="http://schemas.microsoft.com/office/drawing/2014/main" id="{2C93A2F2-5109-49D7-89B9-2E25DDAC0241}"/>
              </a:ext>
            </a:extLst>
          </p:cNvPr>
          <p:cNvSpPr>
            <a:spLocks noGrp="1"/>
          </p:cNvSpPr>
          <p:nvPr>
            <p:ph type="sldNum" sz="quarter" idx="12"/>
          </p:nvPr>
        </p:nvSpPr>
        <p:spPr/>
        <p:txBody>
          <a:bodyPr/>
          <a:lstStyle/>
          <a:p>
            <a:fld id="{1A07AD37-4960-4FEF-8F49-BB3A3DEBBA4C}" type="slidenum">
              <a:rPr lang="en-IN" smtClean="0"/>
              <a:t>‹#›</a:t>
            </a:fld>
            <a:endParaRPr lang="en-IN"/>
          </a:p>
        </p:txBody>
      </p:sp>
    </p:spTree>
    <p:extLst>
      <p:ext uri="{BB962C8B-B14F-4D97-AF65-F5344CB8AC3E}">
        <p14:creationId xmlns:p14="http://schemas.microsoft.com/office/powerpoint/2010/main" val="59935816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9B4FF5FE-E537-4875-9547-4009E7BAF4C2}"/>
              </a:ext>
            </a:extLst>
          </p:cNvPr>
          <p:cNvSpPr>
            <a:spLocks noGrp="1"/>
          </p:cNvSpPr>
          <p:nvPr>
            <p:ph type="title"/>
          </p:nvPr>
        </p:nvSpPr>
        <p:spPr/>
        <p:txBody>
          <a:bodyPr/>
          <a:lstStyle/>
          <a:p>
            <a:r>
              <a:rPr lang="ja-JP" altLang="en-US"/>
              <a:t>マスター タイトルの書式設定</a:t>
            </a:r>
            <a:endParaRPr lang="en-IN"/>
          </a:p>
        </p:txBody>
      </p:sp>
      <p:sp>
        <p:nvSpPr>
          <p:cNvPr id="3" name="コンテンツ プレースホルダー 2">
            <a:extLst>
              <a:ext uri="{FF2B5EF4-FFF2-40B4-BE49-F238E27FC236}">
                <a16:creationId xmlns:a16="http://schemas.microsoft.com/office/drawing/2014/main" id="{08C2712E-F489-48F4-8001-D0D037359F45}"/>
              </a:ext>
            </a:extLst>
          </p:cNvPr>
          <p:cNvSpPr>
            <a:spLocks noGrp="1"/>
          </p:cNvSpPr>
          <p:nvPr>
            <p:ph idx="1"/>
          </p:nvPr>
        </p:nvSpPr>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IN"/>
          </a:p>
        </p:txBody>
      </p:sp>
      <p:sp>
        <p:nvSpPr>
          <p:cNvPr id="4" name="日付プレースホルダー 3">
            <a:extLst>
              <a:ext uri="{FF2B5EF4-FFF2-40B4-BE49-F238E27FC236}">
                <a16:creationId xmlns:a16="http://schemas.microsoft.com/office/drawing/2014/main" id="{A94F3ECE-0221-4D1D-8037-CF203D0EFFB6}"/>
              </a:ext>
            </a:extLst>
          </p:cNvPr>
          <p:cNvSpPr>
            <a:spLocks noGrp="1"/>
          </p:cNvSpPr>
          <p:nvPr>
            <p:ph type="dt" sz="half" idx="10"/>
          </p:nvPr>
        </p:nvSpPr>
        <p:spPr/>
        <p:txBody>
          <a:bodyPr/>
          <a:lstStyle/>
          <a:p>
            <a:fld id="{E6EBFD86-A632-46D7-885C-34E6B4993239}" type="datetimeFigureOut">
              <a:rPr lang="en-IN" smtClean="0"/>
              <a:t>13-03-2024</a:t>
            </a:fld>
            <a:endParaRPr lang="en-IN"/>
          </a:p>
        </p:txBody>
      </p:sp>
      <p:sp>
        <p:nvSpPr>
          <p:cNvPr id="5" name="フッター プレースホルダー 4">
            <a:extLst>
              <a:ext uri="{FF2B5EF4-FFF2-40B4-BE49-F238E27FC236}">
                <a16:creationId xmlns:a16="http://schemas.microsoft.com/office/drawing/2014/main" id="{4FE8D5A1-E7DE-4619-A490-5AB986B2E6D0}"/>
              </a:ext>
            </a:extLst>
          </p:cNvPr>
          <p:cNvSpPr>
            <a:spLocks noGrp="1"/>
          </p:cNvSpPr>
          <p:nvPr>
            <p:ph type="ftr" sz="quarter" idx="11"/>
          </p:nvPr>
        </p:nvSpPr>
        <p:spPr/>
        <p:txBody>
          <a:bodyPr/>
          <a:lstStyle/>
          <a:p>
            <a:endParaRPr lang="en-IN"/>
          </a:p>
        </p:txBody>
      </p:sp>
      <p:sp>
        <p:nvSpPr>
          <p:cNvPr id="6" name="スライド番号プレースホルダー 5">
            <a:extLst>
              <a:ext uri="{FF2B5EF4-FFF2-40B4-BE49-F238E27FC236}">
                <a16:creationId xmlns:a16="http://schemas.microsoft.com/office/drawing/2014/main" id="{9449F7D1-8E4C-4081-BB8B-22C1CC6973D8}"/>
              </a:ext>
            </a:extLst>
          </p:cNvPr>
          <p:cNvSpPr>
            <a:spLocks noGrp="1"/>
          </p:cNvSpPr>
          <p:nvPr>
            <p:ph type="sldNum" sz="quarter" idx="12"/>
          </p:nvPr>
        </p:nvSpPr>
        <p:spPr/>
        <p:txBody>
          <a:bodyPr/>
          <a:lstStyle/>
          <a:p>
            <a:fld id="{1A07AD37-4960-4FEF-8F49-BB3A3DEBBA4C}" type="slidenum">
              <a:rPr lang="en-IN" smtClean="0"/>
              <a:t>‹#›</a:t>
            </a:fld>
            <a:endParaRPr lang="en-IN"/>
          </a:p>
        </p:txBody>
      </p:sp>
    </p:spTree>
    <p:extLst>
      <p:ext uri="{BB962C8B-B14F-4D97-AF65-F5344CB8AC3E}">
        <p14:creationId xmlns:p14="http://schemas.microsoft.com/office/powerpoint/2010/main" val="66730483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セクション見出し">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31997696-8DDF-40E0-BF39-611E4A442484}"/>
              </a:ext>
            </a:extLst>
          </p:cNvPr>
          <p:cNvSpPr>
            <a:spLocks noGrp="1"/>
          </p:cNvSpPr>
          <p:nvPr>
            <p:ph type="title"/>
          </p:nvPr>
        </p:nvSpPr>
        <p:spPr>
          <a:xfrm>
            <a:off x="831850" y="1709738"/>
            <a:ext cx="10515600" cy="2852737"/>
          </a:xfrm>
        </p:spPr>
        <p:txBody>
          <a:bodyPr anchor="b"/>
          <a:lstStyle>
            <a:lvl1pPr>
              <a:defRPr sz="6000"/>
            </a:lvl1pPr>
          </a:lstStyle>
          <a:p>
            <a:r>
              <a:rPr lang="ja-JP" altLang="en-US"/>
              <a:t>マスター タイトルの書式設定</a:t>
            </a:r>
            <a:endParaRPr lang="en-IN"/>
          </a:p>
        </p:txBody>
      </p:sp>
      <p:sp>
        <p:nvSpPr>
          <p:cNvPr id="3" name="テキスト プレースホルダー 2">
            <a:extLst>
              <a:ext uri="{FF2B5EF4-FFF2-40B4-BE49-F238E27FC236}">
                <a16:creationId xmlns:a16="http://schemas.microsoft.com/office/drawing/2014/main" id="{23951BA5-0B08-47A2-B297-950CC4A0A8B0}"/>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ja-JP" altLang="en-US"/>
              <a:t>マスター テキストの書式設定</a:t>
            </a:r>
          </a:p>
        </p:txBody>
      </p:sp>
      <p:sp>
        <p:nvSpPr>
          <p:cNvPr id="4" name="日付プレースホルダー 3">
            <a:extLst>
              <a:ext uri="{FF2B5EF4-FFF2-40B4-BE49-F238E27FC236}">
                <a16:creationId xmlns:a16="http://schemas.microsoft.com/office/drawing/2014/main" id="{425E4E5B-57B3-45A1-8418-E3B4506A0CF4}"/>
              </a:ext>
            </a:extLst>
          </p:cNvPr>
          <p:cNvSpPr>
            <a:spLocks noGrp="1"/>
          </p:cNvSpPr>
          <p:nvPr>
            <p:ph type="dt" sz="half" idx="10"/>
          </p:nvPr>
        </p:nvSpPr>
        <p:spPr/>
        <p:txBody>
          <a:bodyPr/>
          <a:lstStyle/>
          <a:p>
            <a:fld id="{E6EBFD86-A632-46D7-885C-34E6B4993239}" type="datetimeFigureOut">
              <a:rPr lang="en-IN" smtClean="0"/>
              <a:t>13-03-2024</a:t>
            </a:fld>
            <a:endParaRPr lang="en-IN"/>
          </a:p>
        </p:txBody>
      </p:sp>
      <p:sp>
        <p:nvSpPr>
          <p:cNvPr id="5" name="フッター プレースホルダー 4">
            <a:extLst>
              <a:ext uri="{FF2B5EF4-FFF2-40B4-BE49-F238E27FC236}">
                <a16:creationId xmlns:a16="http://schemas.microsoft.com/office/drawing/2014/main" id="{D8CE8B9F-2978-444E-9A4C-D19C7180AD9A}"/>
              </a:ext>
            </a:extLst>
          </p:cNvPr>
          <p:cNvSpPr>
            <a:spLocks noGrp="1"/>
          </p:cNvSpPr>
          <p:nvPr>
            <p:ph type="ftr" sz="quarter" idx="11"/>
          </p:nvPr>
        </p:nvSpPr>
        <p:spPr/>
        <p:txBody>
          <a:bodyPr/>
          <a:lstStyle/>
          <a:p>
            <a:endParaRPr lang="en-IN"/>
          </a:p>
        </p:txBody>
      </p:sp>
      <p:sp>
        <p:nvSpPr>
          <p:cNvPr id="6" name="スライド番号プレースホルダー 5">
            <a:extLst>
              <a:ext uri="{FF2B5EF4-FFF2-40B4-BE49-F238E27FC236}">
                <a16:creationId xmlns:a16="http://schemas.microsoft.com/office/drawing/2014/main" id="{1B56FD1B-D4D1-4AD2-A9E4-B3B782577D7E}"/>
              </a:ext>
            </a:extLst>
          </p:cNvPr>
          <p:cNvSpPr>
            <a:spLocks noGrp="1"/>
          </p:cNvSpPr>
          <p:nvPr>
            <p:ph type="sldNum" sz="quarter" idx="12"/>
          </p:nvPr>
        </p:nvSpPr>
        <p:spPr/>
        <p:txBody>
          <a:bodyPr/>
          <a:lstStyle/>
          <a:p>
            <a:fld id="{1A07AD37-4960-4FEF-8F49-BB3A3DEBBA4C}" type="slidenum">
              <a:rPr lang="en-IN" smtClean="0"/>
              <a:t>‹#›</a:t>
            </a:fld>
            <a:endParaRPr lang="en-IN"/>
          </a:p>
        </p:txBody>
      </p:sp>
    </p:spTree>
    <p:extLst>
      <p:ext uri="{BB962C8B-B14F-4D97-AF65-F5344CB8AC3E}">
        <p14:creationId xmlns:p14="http://schemas.microsoft.com/office/powerpoint/2010/main" val="180170850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F3876AF4-1146-4EA8-9649-44713A81A064}"/>
              </a:ext>
            </a:extLst>
          </p:cNvPr>
          <p:cNvSpPr>
            <a:spLocks noGrp="1"/>
          </p:cNvSpPr>
          <p:nvPr>
            <p:ph type="title"/>
          </p:nvPr>
        </p:nvSpPr>
        <p:spPr/>
        <p:txBody>
          <a:bodyPr/>
          <a:lstStyle/>
          <a:p>
            <a:r>
              <a:rPr lang="ja-JP" altLang="en-US"/>
              <a:t>マスター タイトルの書式設定</a:t>
            </a:r>
            <a:endParaRPr lang="en-IN"/>
          </a:p>
        </p:txBody>
      </p:sp>
      <p:sp>
        <p:nvSpPr>
          <p:cNvPr id="3" name="コンテンツ プレースホルダー 2">
            <a:extLst>
              <a:ext uri="{FF2B5EF4-FFF2-40B4-BE49-F238E27FC236}">
                <a16:creationId xmlns:a16="http://schemas.microsoft.com/office/drawing/2014/main" id="{0DD86594-FDBF-471E-92AB-126AB48EACE3}"/>
              </a:ext>
            </a:extLst>
          </p:cNvPr>
          <p:cNvSpPr>
            <a:spLocks noGrp="1"/>
          </p:cNvSpPr>
          <p:nvPr>
            <p:ph sz="half" idx="1"/>
          </p:nvPr>
        </p:nvSpPr>
        <p:spPr>
          <a:xfrm>
            <a:off x="838200" y="1825625"/>
            <a:ext cx="5181600" cy="4351338"/>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IN"/>
          </a:p>
        </p:txBody>
      </p:sp>
      <p:sp>
        <p:nvSpPr>
          <p:cNvPr id="4" name="コンテンツ プレースホルダー 3">
            <a:extLst>
              <a:ext uri="{FF2B5EF4-FFF2-40B4-BE49-F238E27FC236}">
                <a16:creationId xmlns:a16="http://schemas.microsoft.com/office/drawing/2014/main" id="{3C474062-C860-4DA0-A8F8-1F2CB4E491B0}"/>
              </a:ext>
            </a:extLst>
          </p:cNvPr>
          <p:cNvSpPr>
            <a:spLocks noGrp="1"/>
          </p:cNvSpPr>
          <p:nvPr>
            <p:ph sz="half" idx="2"/>
          </p:nvPr>
        </p:nvSpPr>
        <p:spPr>
          <a:xfrm>
            <a:off x="6172200" y="1825625"/>
            <a:ext cx="5181600" cy="4351338"/>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IN"/>
          </a:p>
        </p:txBody>
      </p:sp>
      <p:sp>
        <p:nvSpPr>
          <p:cNvPr id="5" name="日付プレースホルダー 4">
            <a:extLst>
              <a:ext uri="{FF2B5EF4-FFF2-40B4-BE49-F238E27FC236}">
                <a16:creationId xmlns:a16="http://schemas.microsoft.com/office/drawing/2014/main" id="{0C56AF00-96C3-4652-B2B9-BFE828BDDA06}"/>
              </a:ext>
            </a:extLst>
          </p:cNvPr>
          <p:cNvSpPr>
            <a:spLocks noGrp="1"/>
          </p:cNvSpPr>
          <p:nvPr>
            <p:ph type="dt" sz="half" idx="10"/>
          </p:nvPr>
        </p:nvSpPr>
        <p:spPr/>
        <p:txBody>
          <a:bodyPr/>
          <a:lstStyle/>
          <a:p>
            <a:fld id="{E6EBFD86-A632-46D7-885C-34E6B4993239}" type="datetimeFigureOut">
              <a:rPr lang="en-IN" smtClean="0"/>
              <a:t>13-03-2024</a:t>
            </a:fld>
            <a:endParaRPr lang="en-IN"/>
          </a:p>
        </p:txBody>
      </p:sp>
      <p:sp>
        <p:nvSpPr>
          <p:cNvPr id="6" name="フッター プレースホルダー 5">
            <a:extLst>
              <a:ext uri="{FF2B5EF4-FFF2-40B4-BE49-F238E27FC236}">
                <a16:creationId xmlns:a16="http://schemas.microsoft.com/office/drawing/2014/main" id="{E12502D1-5561-4DBC-84F9-0F1CD227DDC9}"/>
              </a:ext>
            </a:extLst>
          </p:cNvPr>
          <p:cNvSpPr>
            <a:spLocks noGrp="1"/>
          </p:cNvSpPr>
          <p:nvPr>
            <p:ph type="ftr" sz="quarter" idx="11"/>
          </p:nvPr>
        </p:nvSpPr>
        <p:spPr/>
        <p:txBody>
          <a:bodyPr/>
          <a:lstStyle/>
          <a:p>
            <a:endParaRPr lang="en-IN"/>
          </a:p>
        </p:txBody>
      </p:sp>
      <p:sp>
        <p:nvSpPr>
          <p:cNvPr id="7" name="スライド番号プレースホルダー 6">
            <a:extLst>
              <a:ext uri="{FF2B5EF4-FFF2-40B4-BE49-F238E27FC236}">
                <a16:creationId xmlns:a16="http://schemas.microsoft.com/office/drawing/2014/main" id="{94623552-5F87-4218-8F02-E1B2E18E5391}"/>
              </a:ext>
            </a:extLst>
          </p:cNvPr>
          <p:cNvSpPr>
            <a:spLocks noGrp="1"/>
          </p:cNvSpPr>
          <p:nvPr>
            <p:ph type="sldNum" sz="quarter" idx="12"/>
          </p:nvPr>
        </p:nvSpPr>
        <p:spPr/>
        <p:txBody>
          <a:bodyPr/>
          <a:lstStyle/>
          <a:p>
            <a:fld id="{1A07AD37-4960-4FEF-8F49-BB3A3DEBBA4C}" type="slidenum">
              <a:rPr lang="en-IN" smtClean="0"/>
              <a:t>‹#›</a:t>
            </a:fld>
            <a:endParaRPr lang="en-IN"/>
          </a:p>
        </p:txBody>
      </p:sp>
    </p:spTree>
    <p:extLst>
      <p:ext uri="{BB962C8B-B14F-4D97-AF65-F5344CB8AC3E}">
        <p14:creationId xmlns:p14="http://schemas.microsoft.com/office/powerpoint/2010/main" val="126822433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5492A63B-F370-44AF-8E6F-39A9FAD9310A}"/>
              </a:ext>
            </a:extLst>
          </p:cNvPr>
          <p:cNvSpPr>
            <a:spLocks noGrp="1"/>
          </p:cNvSpPr>
          <p:nvPr>
            <p:ph type="title"/>
          </p:nvPr>
        </p:nvSpPr>
        <p:spPr>
          <a:xfrm>
            <a:off x="839788" y="365125"/>
            <a:ext cx="10515600" cy="1325563"/>
          </a:xfrm>
        </p:spPr>
        <p:txBody>
          <a:bodyPr/>
          <a:lstStyle/>
          <a:p>
            <a:r>
              <a:rPr lang="ja-JP" altLang="en-US"/>
              <a:t>マスター タイトルの書式設定</a:t>
            </a:r>
            <a:endParaRPr lang="en-IN"/>
          </a:p>
        </p:txBody>
      </p:sp>
      <p:sp>
        <p:nvSpPr>
          <p:cNvPr id="3" name="テキスト プレースホルダー 2">
            <a:extLst>
              <a:ext uri="{FF2B5EF4-FFF2-40B4-BE49-F238E27FC236}">
                <a16:creationId xmlns:a16="http://schemas.microsoft.com/office/drawing/2014/main" id="{E7965D44-B2A9-457A-AD76-26CE3DFA63A4}"/>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a:t>マスター テキストの書式設定</a:t>
            </a:r>
          </a:p>
        </p:txBody>
      </p:sp>
      <p:sp>
        <p:nvSpPr>
          <p:cNvPr id="4" name="コンテンツ プレースホルダー 3">
            <a:extLst>
              <a:ext uri="{FF2B5EF4-FFF2-40B4-BE49-F238E27FC236}">
                <a16:creationId xmlns:a16="http://schemas.microsoft.com/office/drawing/2014/main" id="{5F7769E8-3C5B-499C-B960-F7EA5393D41F}"/>
              </a:ext>
            </a:extLst>
          </p:cNvPr>
          <p:cNvSpPr>
            <a:spLocks noGrp="1"/>
          </p:cNvSpPr>
          <p:nvPr>
            <p:ph sz="half" idx="2"/>
          </p:nvPr>
        </p:nvSpPr>
        <p:spPr>
          <a:xfrm>
            <a:off x="839788" y="2505075"/>
            <a:ext cx="5157787" cy="3684588"/>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IN"/>
          </a:p>
        </p:txBody>
      </p:sp>
      <p:sp>
        <p:nvSpPr>
          <p:cNvPr id="5" name="テキスト プレースホルダー 4">
            <a:extLst>
              <a:ext uri="{FF2B5EF4-FFF2-40B4-BE49-F238E27FC236}">
                <a16:creationId xmlns:a16="http://schemas.microsoft.com/office/drawing/2014/main" id="{660C5A25-93C9-412D-A958-AD11EE7F808D}"/>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a:t>マスター テキストの書式設定</a:t>
            </a:r>
          </a:p>
        </p:txBody>
      </p:sp>
      <p:sp>
        <p:nvSpPr>
          <p:cNvPr id="6" name="コンテンツ プレースホルダー 5">
            <a:extLst>
              <a:ext uri="{FF2B5EF4-FFF2-40B4-BE49-F238E27FC236}">
                <a16:creationId xmlns:a16="http://schemas.microsoft.com/office/drawing/2014/main" id="{B3BB8017-BCB6-470A-84B9-7E10CD6E05DF}"/>
              </a:ext>
            </a:extLst>
          </p:cNvPr>
          <p:cNvSpPr>
            <a:spLocks noGrp="1"/>
          </p:cNvSpPr>
          <p:nvPr>
            <p:ph sz="quarter" idx="4"/>
          </p:nvPr>
        </p:nvSpPr>
        <p:spPr>
          <a:xfrm>
            <a:off x="6172200" y="2505075"/>
            <a:ext cx="5183188" cy="3684588"/>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IN"/>
          </a:p>
        </p:txBody>
      </p:sp>
      <p:sp>
        <p:nvSpPr>
          <p:cNvPr id="7" name="日付プレースホルダー 6">
            <a:extLst>
              <a:ext uri="{FF2B5EF4-FFF2-40B4-BE49-F238E27FC236}">
                <a16:creationId xmlns:a16="http://schemas.microsoft.com/office/drawing/2014/main" id="{7BC09C16-B9CF-42FD-A7E8-DC71808B6A74}"/>
              </a:ext>
            </a:extLst>
          </p:cNvPr>
          <p:cNvSpPr>
            <a:spLocks noGrp="1"/>
          </p:cNvSpPr>
          <p:nvPr>
            <p:ph type="dt" sz="half" idx="10"/>
          </p:nvPr>
        </p:nvSpPr>
        <p:spPr/>
        <p:txBody>
          <a:bodyPr/>
          <a:lstStyle/>
          <a:p>
            <a:fld id="{E6EBFD86-A632-46D7-885C-34E6B4993239}" type="datetimeFigureOut">
              <a:rPr lang="en-IN" smtClean="0"/>
              <a:t>13-03-2024</a:t>
            </a:fld>
            <a:endParaRPr lang="en-IN"/>
          </a:p>
        </p:txBody>
      </p:sp>
      <p:sp>
        <p:nvSpPr>
          <p:cNvPr id="8" name="フッター プレースホルダー 7">
            <a:extLst>
              <a:ext uri="{FF2B5EF4-FFF2-40B4-BE49-F238E27FC236}">
                <a16:creationId xmlns:a16="http://schemas.microsoft.com/office/drawing/2014/main" id="{743D8758-871D-4C7D-ABAC-D556315F772B}"/>
              </a:ext>
            </a:extLst>
          </p:cNvPr>
          <p:cNvSpPr>
            <a:spLocks noGrp="1"/>
          </p:cNvSpPr>
          <p:nvPr>
            <p:ph type="ftr" sz="quarter" idx="11"/>
          </p:nvPr>
        </p:nvSpPr>
        <p:spPr/>
        <p:txBody>
          <a:bodyPr/>
          <a:lstStyle/>
          <a:p>
            <a:endParaRPr lang="en-IN"/>
          </a:p>
        </p:txBody>
      </p:sp>
      <p:sp>
        <p:nvSpPr>
          <p:cNvPr id="9" name="スライド番号プレースホルダー 8">
            <a:extLst>
              <a:ext uri="{FF2B5EF4-FFF2-40B4-BE49-F238E27FC236}">
                <a16:creationId xmlns:a16="http://schemas.microsoft.com/office/drawing/2014/main" id="{5C62CC68-B868-4F1B-9E73-FC1F73270C8A}"/>
              </a:ext>
            </a:extLst>
          </p:cNvPr>
          <p:cNvSpPr>
            <a:spLocks noGrp="1"/>
          </p:cNvSpPr>
          <p:nvPr>
            <p:ph type="sldNum" sz="quarter" idx="12"/>
          </p:nvPr>
        </p:nvSpPr>
        <p:spPr/>
        <p:txBody>
          <a:bodyPr/>
          <a:lstStyle/>
          <a:p>
            <a:fld id="{1A07AD37-4960-4FEF-8F49-BB3A3DEBBA4C}" type="slidenum">
              <a:rPr lang="en-IN" smtClean="0"/>
              <a:t>‹#›</a:t>
            </a:fld>
            <a:endParaRPr lang="en-IN"/>
          </a:p>
        </p:txBody>
      </p:sp>
    </p:spTree>
    <p:extLst>
      <p:ext uri="{BB962C8B-B14F-4D97-AF65-F5344CB8AC3E}">
        <p14:creationId xmlns:p14="http://schemas.microsoft.com/office/powerpoint/2010/main" val="389718810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タイトルのみ">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D73C978D-BE16-4ADB-A16B-FCA3EF99D631}"/>
              </a:ext>
            </a:extLst>
          </p:cNvPr>
          <p:cNvSpPr>
            <a:spLocks noGrp="1"/>
          </p:cNvSpPr>
          <p:nvPr>
            <p:ph type="title"/>
          </p:nvPr>
        </p:nvSpPr>
        <p:spPr/>
        <p:txBody>
          <a:bodyPr/>
          <a:lstStyle/>
          <a:p>
            <a:r>
              <a:rPr lang="ja-JP" altLang="en-US"/>
              <a:t>マスター タイトルの書式設定</a:t>
            </a:r>
            <a:endParaRPr lang="en-IN"/>
          </a:p>
        </p:txBody>
      </p:sp>
      <p:sp>
        <p:nvSpPr>
          <p:cNvPr id="3" name="日付プレースホルダー 2">
            <a:extLst>
              <a:ext uri="{FF2B5EF4-FFF2-40B4-BE49-F238E27FC236}">
                <a16:creationId xmlns:a16="http://schemas.microsoft.com/office/drawing/2014/main" id="{824B2269-9E25-4AE5-A8D1-295982BFEBEE}"/>
              </a:ext>
            </a:extLst>
          </p:cNvPr>
          <p:cNvSpPr>
            <a:spLocks noGrp="1"/>
          </p:cNvSpPr>
          <p:nvPr>
            <p:ph type="dt" sz="half" idx="10"/>
          </p:nvPr>
        </p:nvSpPr>
        <p:spPr/>
        <p:txBody>
          <a:bodyPr/>
          <a:lstStyle/>
          <a:p>
            <a:fld id="{E6EBFD86-A632-46D7-885C-34E6B4993239}" type="datetimeFigureOut">
              <a:rPr lang="en-IN" smtClean="0"/>
              <a:t>13-03-2024</a:t>
            </a:fld>
            <a:endParaRPr lang="en-IN"/>
          </a:p>
        </p:txBody>
      </p:sp>
      <p:sp>
        <p:nvSpPr>
          <p:cNvPr id="4" name="フッター プレースホルダー 3">
            <a:extLst>
              <a:ext uri="{FF2B5EF4-FFF2-40B4-BE49-F238E27FC236}">
                <a16:creationId xmlns:a16="http://schemas.microsoft.com/office/drawing/2014/main" id="{D395CD9C-8253-440B-AE0F-F1BA6F5D9AEE}"/>
              </a:ext>
            </a:extLst>
          </p:cNvPr>
          <p:cNvSpPr>
            <a:spLocks noGrp="1"/>
          </p:cNvSpPr>
          <p:nvPr>
            <p:ph type="ftr" sz="quarter" idx="11"/>
          </p:nvPr>
        </p:nvSpPr>
        <p:spPr/>
        <p:txBody>
          <a:bodyPr/>
          <a:lstStyle/>
          <a:p>
            <a:endParaRPr lang="en-IN"/>
          </a:p>
        </p:txBody>
      </p:sp>
      <p:sp>
        <p:nvSpPr>
          <p:cNvPr id="5" name="スライド番号プレースホルダー 4">
            <a:extLst>
              <a:ext uri="{FF2B5EF4-FFF2-40B4-BE49-F238E27FC236}">
                <a16:creationId xmlns:a16="http://schemas.microsoft.com/office/drawing/2014/main" id="{0E3F1570-8527-423D-BDDE-30F7D3558D7E}"/>
              </a:ext>
            </a:extLst>
          </p:cNvPr>
          <p:cNvSpPr>
            <a:spLocks noGrp="1"/>
          </p:cNvSpPr>
          <p:nvPr>
            <p:ph type="sldNum" sz="quarter" idx="12"/>
          </p:nvPr>
        </p:nvSpPr>
        <p:spPr/>
        <p:txBody>
          <a:bodyPr/>
          <a:lstStyle/>
          <a:p>
            <a:fld id="{1A07AD37-4960-4FEF-8F49-BB3A3DEBBA4C}" type="slidenum">
              <a:rPr lang="en-IN" smtClean="0"/>
              <a:t>‹#›</a:t>
            </a:fld>
            <a:endParaRPr lang="en-IN"/>
          </a:p>
        </p:txBody>
      </p:sp>
    </p:spTree>
    <p:extLst>
      <p:ext uri="{BB962C8B-B14F-4D97-AF65-F5344CB8AC3E}">
        <p14:creationId xmlns:p14="http://schemas.microsoft.com/office/powerpoint/2010/main" val="7823147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白紙">
    <p:spTree>
      <p:nvGrpSpPr>
        <p:cNvPr id="1" name=""/>
        <p:cNvGrpSpPr/>
        <p:nvPr/>
      </p:nvGrpSpPr>
      <p:grpSpPr>
        <a:xfrm>
          <a:off x="0" y="0"/>
          <a:ext cx="0" cy="0"/>
          <a:chOff x="0" y="0"/>
          <a:chExt cx="0" cy="0"/>
        </a:xfrm>
      </p:grpSpPr>
      <p:sp>
        <p:nvSpPr>
          <p:cNvPr id="2" name="日付プレースホルダー 1">
            <a:extLst>
              <a:ext uri="{FF2B5EF4-FFF2-40B4-BE49-F238E27FC236}">
                <a16:creationId xmlns:a16="http://schemas.microsoft.com/office/drawing/2014/main" id="{663D65A3-84E4-4498-A875-02342D209F92}"/>
              </a:ext>
            </a:extLst>
          </p:cNvPr>
          <p:cNvSpPr>
            <a:spLocks noGrp="1"/>
          </p:cNvSpPr>
          <p:nvPr>
            <p:ph type="dt" sz="half" idx="10"/>
          </p:nvPr>
        </p:nvSpPr>
        <p:spPr/>
        <p:txBody>
          <a:bodyPr/>
          <a:lstStyle/>
          <a:p>
            <a:fld id="{E6EBFD86-A632-46D7-885C-34E6B4993239}" type="datetimeFigureOut">
              <a:rPr lang="en-IN" smtClean="0"/>
              <a:t>13-03-2024</a:t>
            </a:fld>
            <a:endParaRPr lang="en-IN"/>
          </a:p>
        </p:txBody>
      </p:sp>
      <p:sp>
        <p:nvSpPr>
          <p:cNvPr id="3" name="フッター プレースホルダー 2">
            <a:extLst>
              <a:ext uri="{FF2B5EF4-FFF2-40B4-BE49-F238E27FC236}">
                <a16:creationId xmlns:a16="http://schemas.microsoft.com/office/drawing/2014/main" id="{B9499F2F-89EC-4791-A485-829E44954C2E}"/>
              </a:ext>
            </a:extLst>
          </p:cNvPr>
          <p:cNvSpPr>
            <a:spLocks noGrp="1"/>
          </p:cNvSpPr>
          <p:nvPr>
            <p:ph type="ftr" sz="quarter" idx="11"/>
          </p:nvPr>
        </p:nvSpPr>
        <p:spPr/>
        <p:txBody>
          <a:bodyPr/>
          <a:lstStyle/>
          <a:p>
            <a:endParaRPr lang="en-IN"/>
          </a:p>
        </p:txBody>
      </p:sp>
      <p:sp>
        <p:nvSpPr>
          <p:cNvPr id="4" name="スライド番号プレースホルダー 3">
            <a:extLst>
              <a:ext uri="{FF2B5EF4-FFF2-40B4-BE49-F238E27FC236}">
                <a16:creationId xmlns:a16="http://schemas.microsoft.com/office/drawing/2014/main" id="{B4AAEE15-E041-4F41-B71F-378B132D9AA2}"/>
              </a:ext>
            </a:extLst>
          </p:cNvPr>
          <p:cNvSpPr>
            <a:spLocks noGrp="1"/>
          </p:cNvSpPr>
          <p:nvPr>
            <p:ph type="sldNum" sz="quarter" idx="12"/>
          </p:nvPr>
        </p:nvSpPr>
        <p:spPr/>
        <p:txBody>
          <a:bodyPr/>
          <a:lstStyle/>
          <a:p>
            <a:fld id="{1A07AD37-4960-4FEF-8F49-BB3A3DEBBA4C}" type="slidenum">
              <a:rPr lang="en-IN" smtClean="0"/>
              <a:t>‹#›</a:t>
            </a:fld>
            <a:endParaRPr lang="en-IN"/>
          </a:p>
        </p:txBody>
      </p:sp>
    </p:spTree>
    <p:extLst>
      <p:ext uri="{BB962C8B-B14F-4D97-AF65-F5344CB8AC3E}">
        <p14:creationId xmlns:p14="http://schemas.microsoft.com/office/powerpoint/2010/main" val="319252753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タイトル付きのコンテンツ">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BBF05157-153A-4EDB-BFC8-0EA148D01022}"/>
              </a:ext>
            </a:extLst>
          </p:cNvPr>
          <p:cNvSpPr>
            <a:spLocks noGrp="1"/>
          </p:cNvSpPr>
          <p:nvPr>
            <p:ph type="title"/>
          </p:nvPr>
        </p:nvSpPr>
        <p:spPr>
          <a:xfrm>
            <a:off x="839788" y="457200"/>
            <a:ext cx="3932237" cy="1600200"/>
          </a:xfrm>
        </p:spPr>
        <p:txBody>
          <a:bodyPr anchor="b"/>
          <a:lstStyle>
            <a:lvl1pPr>
              <a:defRPr sz="3200"/>
            </a:lvl1pPr>
          </a:lstStyle>
          <a:p>
            <a:r>
              <a:rPr lang="ja-JP" altLang="en-US"/>
              <a:t>マスター タイトルの書式設定</a:t>
            </a:r>
            <a:endParaRPr lang="en-IN"/>
          </a:p>
        </p:txBody>
      </p:sp>
      <p:sp>
        <p:nvSpPr>
          <p:cNvPr id="3" name="コンテンツ プレースホルダー 2">
            <a:extLst>
              <a:ext uri="{FF2B5EF4-FFF2-40B4-BE49-F238E27FC236}">
                <a16:creationId xmlns:a16="http://schemas.microsoft.com/office/drawing/2014/main" id="{30F7B982-91A2-47A2-8DAE-2CBC6644CC5F}"/>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IN"/>
          </a:p>
        </p:txBody>
      </p:sp>
      <p:sp>
        <p:nvSpPr>
          <p:cNvPr id="4" name="テキスト プレースホルダー 3">
            <a:extLst>
              <a:ext uri="{FF2B5EF4-FFF2-40B4-BE49-F238E27FC236}">
                <a16:creationId xmlns:a16="http://schemas.microsoft.com/office/drawing/2014/main" id="{6FF8D858-A3AD-41BE-9572-D2D8C22F63D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ja-JP" altLang="en-US"/>
              <a:t>マスター テキストの書式設定</a:t>
            </a:r>
          </a:p>
        </p:txBody>
      </p:sp>
      <p:sp>
        <p:nvSpPr>
          <p:cNvPr id="5" name="日付プレースホルダー 4">
            <a:extLst>
              <a:ext uri="{FF2B5EF4-FFF2-40B4-BE49-F238E27FC236}">
                <a16:creationId xmlns:a16="http://schemas.microsoft.com/office/drawing/2014/main" id="{989F93E0-E572-4A1B-B865-B01B9FD63AA2}"/>
              </a:ext>
            </a:extLst>
          </p:cNvPr>
          <p:cNvSpPr>
            <a:spLocks noGrp="1"/>
          </p:cNvSpPr>
          <p:nvPr>
            <p:ph type="dt" sz="half" idx="10"/>
          </p:nvPr>
        </p:nvSpPr>
        <p:spPr/>
        <p:txBody>
          <a:bodyPr/>
          <a:lstStyle/>
          <a:p>
            <a:fld id="{E6EBFD86-A632-46D7-885C-34E6B4993239}" type="datetimeFigureOut">
              <a:rPr lang="en-IN" smtClean="0"/>
              <a:t>13-03-2024</a:t>
            </a:fld>
            <a:endParaRPr lang="en-IN"/>
          </a:p>
        </p:txBody>
      </p:sp>
      <p:sp>
        <p:nvSpPr>
          <p:cNvPr id="6" name="フッター プレースホルダー 5">
            <a:extLst>
              <a:ext uri="{FF2B5EF4-FFF2-40B4-BE49-F238E27FC236}">
                <a16:creationId xmlns:a16="http://schemas.microsoft.com/office/drawing/2014/main" id="{D8BE42D3-5671-4524-87FF-E18677219D84}"/>
              </a:ext>
            </a:extLst>
          </p:cNvPr>
          <p:cNvSpPr>
            <a:spLocks noGrp="1"/>
          </p:cNvSpPr>
          <p:nvPr>
            <p:ph type="ftr" sz="quarter" idx="11"/>
          </p:nvPr>
        </p:nvSpPr>
        <p:spPr/>
        <p:txBody>
          <a:bodyPr/>
          <a:lstStyle/>
          <a:p>
            <a:endParaRPr lang="en-IN"/>
          </a:p>
        </p:txBody>
      </p:sp>
      <p:sp>
        <p:nvSpPr>
          <p:cNvPr id="7" name="スライド番号プレースホルダー 6">
            <a:extLst>
              <a:ext uri="{FF2B5EF4-FFF2-40B4-BE49-F238E27FC236}">
                <a16:creationId xmlns:a16="http://schemas.microsoft.com/office/drawing/2014/main" id="{3446CDE5-C695-46C7-B4DF-42BF96973337}"/>
              </a:ext>
            </a:extLst>
          </p:cNvPr>
          <p:cNvSpPr>
            <a:spLocks noGrp="1"/>
          </p:cNvSpPr>
          <p:nvPr>
            <p:ph type="sldNum" sz="quarter" idx="12"/>
          </p:nvPr>
        </p:nvSpPr>
        <p:spPr/>
        <p:txBody>
          <a:bodyPr/>
          <a:lstStyle/>
          <a:p>
            <a:fld id="{1A07AD37-4960-4FEF-8F49-BB3A3DEBBA4C}" type="slidenum">
              <a:rPr lang="en-IN" smtClean="0"/>
              <a:t>‹#›</a:t>
            </a:fld>
            <a:endParaRPr lang="en-IN"/>
          </a:p>
        </p:txBody>
      </p:sp>
    </p:spTree>
    <p:extLst>
      <p:ext uri="{BB962C8B-B14F-4D97-AF65-F5344CB8AC3E}">
        <p14:creationId xmlns:p14="http://schemas.microsoft.com/office/powerpoint/2010/main" val="233439082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タイトル付きの図">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ABA453AA-455B-4030-9255-40EA1C6C5AE7}"/>
              </a:ext>
            </a:extLst>
          </p:cNvPr>
          <p:cNvSpPr>
            <a:spLocks noGrp="1"/>
          </p:cNvSpPr>
          <p:nvPr>
            <p:ph type="title"/>
          </p:nvPr>
        </p:nvSpPr>
        <p:spPr>
          <a:xfrm>
            <a:off x="839788" y="457200"/>
            <a:ext cx="3932237" cy="1600200"/>
          </a:xfrm>
        </p:spPr>
        <p:txBody>
          <a:bodyPr anchor="b"/>
          <a:lstStyle>
            <a:lvl1pPr>
              <a:defRPr sz="3200"/>
            </a:lvl1pPr>
          </a:lstStyle>
          <a:p>
            <a:r>
              <a:rPr lang="ja-JP" altLang="en-US"/>
              <a:t>マスター タイトルの書式設定</a:t>
            </a:r>
            <a:endParaRPr lang="en-IN"/>
          </a:p>
        </p:txBody>
      </p:sp>
      <p:sp>
        <p:nvSpPr>
          <p:cNvPr id="3" name="図プレースホルダー 2">
            <a:extLst>
              <a:ext uri="{FF2B5EF4-FFF2-40B4-BE49-F238E27FC236}">
                <a16:creationId xmlns:a16="http://schemas.microsoft.com/office/drawing/2014/main" id="{C75A7DFC-B3D1-4E7B-9089-D746D9A1248F}"/>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テキスト プレースホルダー 3">
            <a:extLst>
              <a:ext uri="{FF2B5EF4-FFF2-40B4-BE49-F238E27FC236}">
                <a16:creationId xmlns:a16="http://schemas.microsoft.com/office/drawing/2014/main" id="{10818265-FF65-42E2-8F90-AE79AA2314C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ja-JP" altLang="en-US"/>
              <a:t>マスター テキストの書式設定</a:t>
            </a:r>
          </a:p>
        </p:txBody>
      </p:sp>
      <p:sp>
        <p:nvSpPr>
          <p:cNvPr id="5" name="日付プレースホルダー 4">
            <a:extLst>
              <a:ext uri="{FF2B5EF4-FFF2-40B4-BE49-F238E27FC236}">
                <a16:creationId xmlns:a16="http://schemas.microsoft.com/office/drawing/2014/main" id="{247B274D-F137-480F-8962-E44F40320FD2}"/>
              </a:ext>
            </a:extLst>
          </p:cNvPr>
          <p:cNvSpPr>
            <a:spLocks noGrp="1"/>
          </p:cNvSpPr>
          <p:nvPr>
            <p:ph type="dt" sz="half" idx="10"/>
          </p:nvPr>
        </p:nvSpPr>
        <p:spPr/>
        <p:txBody>
          <a:bodyPr/>
          <a:lstStyle/>
          <a:p>
            <a:fld id="{E6EBFD86-A632-46D7-885C-34E6B4993239}" type="datetimeFigureOut">
              <a:rPr lang="en-IN" smtClean="0"/>
              <a:t>13-03-2024</a:t>
            </a:fld>
            <a:endParaRPr lang="en-IN"/>
          </a:p>
        </p:txBody>
      </p:sp>
      <p:sp>
        <p:nvSpPr>
          <p:cNvPr id="6" name="フッター プレースホルダー 5">
            <a:extLst>
              <a:ext uri="{FF2B5EF4-FFF2-40B4-BE49-F238E27FC236}">
                <a16:creationId xmlns:a16="http://schemas.microsoft.com/office/drawing/2014/main" id="{2F44FDBB-7D99-44BF-A3AA-96D316E121CA}"/>
              </a:ext>
            </a:extLst>
          </p:cNvPr>
          <p:cNvSpPr>
            <a:spLocks noGrp="1"/>
          </p:cNvSpPr>
          <p:nvPr>
            <p:ph type="ftr" sz="quarter" idx="11"/>
          </p:nvPr>
        </p:nvSpPr>
        <p:spPr/>
        <p:txBody>
          <a:bodyPr/>
          <a:lstStyle/>
          <a:p>
            <a:endParaRPr lang="en-IN"/>
          </a:p>
        </p:txBody>
      </p:sp>
      <p:sp>
        <p:nvSpPr>
          <p:cNvPr id="7" name="スライド番号プレースホルダー 6">
            <a:extLst>
              <a:ext uri="{FF2B5EF4-FFF2-40B4-BE49-F238E27FC236}">
                <a16:creationId xmlns:a16="http://schemas.microsoft.com/office/drawing/2014/main" id="{D67D6711-46ED-4696-A68B-0E0C63F04D75}"/>
              </a:ext>
            </a:extLst>
          </p:cNvPr>
          <p:cNvSpPr>
            <a:spLocks noGrp="1"/>
          </p:cNvSpPr>
          <p:nvPr>
            <p:ph type="sldNum" sz="quarter" idx="12"/>
          </p:nvPr>
        </p:nvSpPr>
        <p:spPr/>
        <p:txBody>
          <a:bodyPr/>
          <a:lstStyle/>
          <a:p>
            <a:fld id="{1A07AD37-4960-4FEF-8F49-BB3A3DEBBA4C}" type="slidenum">
              <a:rPr lang="en-IN" smtClean="0"/>
              <a:t>‹#›</a:t>
            </a:fld>
            <a:endParaRPr lang="en-IN"/>
          </a:p>
        </p:txBody>
      </p:sp>
    </p:spTree>
    <p:extLst>
      <p:ext uri="{BB962C8B-B14F-4D97-AF65-F5344CB8AC3E}">
        <p14:creationId xmlns:p14="http://schemas.microsoft.com/office/powerpoint/2010/main" val="162735751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タイトル プレースホルダー 1">
            <a:extLst>
              <a:ext uri="{FF2B5EF4-FFF2-40B4-BE49-F238E27FC236}">
                <a16:creationId xmlns:a16="http://schemas.microsoft.com/office/drawing/2014/main" id="{8EF01177-05B4-45B0-9903-9FEB83C16B9D}"/>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ja-JP" altLang="en-US"/>
              <a:t>マスター タイトルの書式設定</a:t>
            </a:r>
            <a:endParaRPr lang="en-IN"/>
          </a:p>
        </p:txBody>
      </p:sp>
      <p:sp>
        <p:nvSpPr>
          <p:cNvPr id="3" name="テキスト プレースホルダー 2">
            <a:extLst>
              <a:ext uri="{FF2B5EF4-FFF2-40B4-BE49-F238E27FC236}">
                <a16:creationId xmlns:a16="http://schemas.microsoft.com/office/drawing/2014/main" id="{90DAD6F7-D19D-4996-8DD6-3D7F598C5A52}"/>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IN"/>
          </a:p>
        </p:txBody>
      </p:sp>
      <p:sp>
        <p:nvSpPr>
          <p:cNvPr id="4" name="日付プレースホルダー 3">
            <a:extLst>
              <a:ext uri="{FF2B5EF4-FFF2-40B4-BE49-F238E27FC236}">
                <a16:creationId xmlns:a16="http://schemas.microsoft.com/office/drawing/2014/main" id="{E7E2606E-5345-41F7-9C08-FD15857D531E}"/>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6EBFD86-A632-46D7-885C-34E6B4993239}" type="datetimeFigureOut">
              <a:rPr lang="en-IN" smtClean="0"/>
              <a:t>13-03-2024</a:t>
            </a:fld>
            <a:endParaRPr lang="en-IN"/>
          </a:p>
        </p:txBody>
      </p:sp>
      <p:sp>
        <p:nvSpPr>
          <p:cNvPr id="5" name="フッター プレースホルダー 4">
            <a:extLst>
              <a:ext uri="{FF2B5EF4-FFF2-40B4-BE49-F238E27FC236}">
                <a16:creationId xmlns:a16="http://schemas.microsoft.com/office/drawing/2014/main" id="{20DE82DA-5E7A-47C9-B456-C70FFCDFA89B}"/>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スライド番号プレースホルダー 5">
            <a:extLst>
              <a:ext uri="{FF2B5EF4-FFF2-40B4-BE49-F238E27FC236}">
                <a16:creationId xmlns:a16="http://schemas.microsoft.com/office/drawing/2014/main" id="{395D15BB-EF56-46DC-99DC-9552AE1E9FD5}"/>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A07AD37-4960-4FEF-8F49-BB3A3DEBBA4C}" type="slidenum">
              <a:rPr lang="en-IN" smtClean="0"/>
              <a:t>‹#›</a:t>
            </a:fld>
            <a:endParaRPr lang="en-IN"/>
          </a:p>
        </p:txBody>
      </p:sp>
    </p:spTree>
    <p:extLst>
      <p:ext uri="{BB962C8B-B14F-4D97-AF65-F5344CB8AC3E}">
        <p14:creationId xmlns:p14="http://schemas.microsoft.com/office/powerpoint/2010/main" val="181239253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25.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www.image-net.org/" TargetMode="Externa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image" Target="../media/image29.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hyperlink" Target="https://jmlr.org/papers/volume15/srivastava14a/srivastava14a.pdf" TargetMode="Externa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hyperlink" Target="https://arxiv.org/pdf/1502.03167.pdf" TargetMode="Externa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35.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hyperlink" Target="https://proceedings.neurips.cc/paper/2012/file/c399862d3b9d6b76c8436e924a68c45b-Paper.pdf" TargetMode="Externa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hyperlink" Target="https://arxiv.org/pdf/1409.1556.pdf" TargetMode="External"/><Relationship Id="rId2" Type="http://schemas.openxmlformats.org/officeDocument/2006/relationships/image" Target="../media/image38.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image" Target="../media/image39.pn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hyperlink" Target="https://arxiv.org/pdf/1409.4842.pdf" TargetMode="External"/><Relationship Id="rId2" Type="http://schemas.openxmlformats.org/officeDocument/2006/relationships/hyperlink" Target="https://arxiv.org/pdf/1512.03385.pdf" TargetMode="External"/><Relationship Id="rId1" Type="http://schemas.openxmlformats.org/officeDocument/2006/relationships/slideLayout" Target="../slideLayouts/slideLayout2.xml"/><Relationship Id="rId4" Type="http://schemas.openxmlformats.org/officeDocument/2006/relationships/image" Target="../media/image41.png"/></Relationships>
</file>

<file path=ppt/slides/_rels/slide33.xml.rels><?xml version="1.0" encoding="UTF-8" standalone="yes"?>
<Relationships xmlns="http://schemas.openxmlformats.org/package/2006/relationships"><Relationship Id="rId2" Type="http://schemas.openxmlformats.org/officeDocument/2006/relationships/image" Target="../media/image42.pn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image" Target="../media/image44.png"/><Relationship Id="rId2" Type="http://schemas.openxmlformats.org/officeDocument/2006/relationships/image" Target="../media/image43.pn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image" Target="../media/image45.png"/><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image" Target="../media/image46.png"/><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image" Target="../media/image47.png"/><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image" Target="../media/image48.png"/><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image" Target="../media/image49.png"/><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image" Target="../media/image50.png"/><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image" Target="../media/image51.png"/><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2" Type="http://schemas.openxmlformats.org/officeDocument/2006/relationships/image" Target="../media/image52.png"/><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2" Type="http://schemas.openxmlformats.org/officeDocument/2006/relationships/image" Target="../media/image53.png"/><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2" Type="http://schemas.openxmlformats.org/officeDocument/2006/relationships/image" Target="../media/image54.png"/><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2" Type="http://schemas.openxmlformats.org/officeDocument/2006/relationships/image" Target="../media/image55.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2" Type="http://schemas.openxmlformats.org/officeDocument/2006/relationships/image" Target="../media/image56.png"/><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3" Type="http://schemas.openxmlformats.org/officeDocument/2006/relationships/image" Target="../media/image58.png"/><Relationship Id="rId2" Type="http://schemas.openxmlformats.org/officeDocument/2006/relationships/image" Target="../media/image57.png"/><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2" Type="http://schemas.openxmlformats.org/officeDocument/2006/relationships/image" Target="../media/image59.png"/><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2E833AAE-6507-445D-987A-2336B147EDD8}"/>
              </a:ext>
            </a:extLst>
          </p:cNvPr>
          <p:cNvSpPr>
            <a:spLocks noGrp="1"/>
          </p:cNvSpPr>
          <p:nvPr>
            <p:ph type="ctrTitle"/>
          </p:nvPr>
        </p:nvSpPr>
        <p:spPr/>
        <p:txBody>
          <a:bodyPr>
            <a:normAutofit fontScale="90000"/>
          </a:bodyPr>
          <a:lstStyle/>
          <a:p>
            <a:r>
              <a:rPr lang="en-IN" dirty="0"/>
              <a:t>Udacity self driving car engineer </a:t>
            </a:r>
            <a:r>
              <a:rPr lang="en-IN"/>
              <a:t>Nanodegree- 1-Computer </a:t>
            </a:r>
            <a:r>
              <a:rPr lang="en-IN" dirty="0"/>
              <a:t>Vision</a:t>
            </a:r>
          </a:p>
        </p:txBody>
      </p:sp>
      <p:sp>
        <p:nvSpPr>
          <p:cNvPr id="3" name="字幕 2">
            <a:extLst>
              <a:ext uri="{FF2B5EF4-FFF2-40B4-BE49-F238E27FC236}">
                <a16:creationId xmlns:a16="http://schemas.microsoft.com/office/drawing/2014/main" id="{ADD6B762-FCF7-4614-9FC3-C597A0F63D6C}"/>
              </a:ext>
            </a:extLst>
          </p:cNvPr>
          <p:cNvSpPr>
            <a:spLocks noGrp="1"/>
          </p:cNvSpPr>
          <p:nvPr>
            <p:ph type="subTitle" idx="1"/>
          </p:nvPr>
        </p:nvSpPr>
        <p:spPr/>
        <p:txBody>
          <a:bodyPr/>
          <a:lstStyle/>
          <a:p>
            <a:r>
              <a:rPr lang="en-IN" dirty="0"/>
              <a:t>Document created by – Poluri Nikhil </a:t>
            </a:r>
            <a:r>
              <a:rPr lang="en-IN" dirty="0" err="1"/>
              <a:t>Koundinya</a:t>
            </a:r>
            <a:endParaRPr lang="en-IN" dirty="0"/>
          </a:p>
          <a:p>
            <a:r>
              <a:rPr lang="en-IN" dirty="0"/>
              <a:t>IMAGE CLASSIFICATION USING CNNs</a:t>
            </a:r>
          </a:p>
        </p:txBody>
      </p:sp>
    </p:spTree>
    <p:extLst>
      <p:ext uri="{BB962C8B-B14F-4D97-AF65-F5344CB8AC3E}">
        <p14:creationId xmlns:p14="http://schemas.microsoft.com/office/powerpoint/2010/main" val="58578576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図 1">
            <a:extLst>
              <a:ext uri="{FF2B5EF4-FFF2-40B4-BE49-F238E27FC236}">
                <a16:creationId xmlns:a16="http://schemas.microsoft.com/office/drawing/2014/main" id="{ED709F13-7D66-4C3E-A06C-B6417423792F}"/>
              </a:ext>
            </a:extLst>
          </p:cNvPr>
          <p:cNvPicPr>
            <a:picLocks noChangeAspect="1"/>
          </p:cNvPicPr>
          <p:nvPr/>
        </p:nvPicPr>
        <p:blipFill>
          <a:blip r:embed="rId2"/>
          <a:stretch>
            <a:fillRect/>
          </a:stretch>
        </p:blipFill>
        <p:spPr>
          <a:xfrm>
            <a:off x="655191" y="109307"/>
            <a:ext cx="10153650" cy="4686300"/>
          </a:xfrm>
          <a:prstGeom prst="rect">
            <a:avLst/>
          </a:prstGeom>
        </p:spPr>
      </p:pic>
    </p:spTree>
    <p:extLst>
      <p:ext uri="{BB962C8B-B14F-4D97-AF65-F5344CB8AC3E}">
        <p14:creationId xmlns:p14="http://schemas.microsoft.com/office/powerpoint/2010/main" val="264193683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図 1">
            <a:extLst>
              <a:ext uri="{FF2B5EF4-FFF2-40B4-BE49-F238E27FC236}">
                <a16:creationId xmlns:a16="http://schemas.microsoft.com/office/drawing/2014/main" id="{825CA3AA-01E3-4DD0-A86E-5E3AD83D75E1}"/>
              </a:ext>
            </a:extLst>
          </p:cNvPr>
          <p:cNvPicPr>
            <a:picLocks noChangeAspect="1"/>
          </p:cNvPicPr>
          <p:nvPr/>
        </p:nvPicPr>
        <p:blipFill>
          <a:blip r:embed="rId2"/>
          <a:stretch>
            <a:fillRect/>
          </a:stretch>
        </p:blipFill>
        <p:spPr>
          <a:xfrm>
            <a:off x="230819" y="0"/>
            <a:ext cx="11008311" cy="3390474"/>
          </a:xfrm>
          <a:prstGeom prst="rect">
            <a:avLst/>
          </a:prstGeom>
        </p:spPr>
      </p:pic>
      <p:pic>
        <p:nvPicPr>
          <p:cNvPr id="3" name="図 2">
            <a:extLst>
              <a:ext uri="{FF2B5EF4-FFF2-40B4-BE49-F238E27FC236}">
                <a16:creationId xmlns:a16="http://schemas.microsoft.com/office/drawing/2014/main" id="{0BA4ADEE-500A-45CC-9905-7CD7B6A8BC86}"/>
              </a:ext>
            </a:extLst>
          </p:cNvPr>
          <p:cNvPicPr>
            <a:picLocks noChangeAspect="1"/>
          </p:cNvPicPr>
          <p:nvPr/>
        </p:nvPicPr>
        <p:blipFill>
          <a:blip r:embed="rId3"/>
          <a:stretch>
            <a:fillRect/>
          </a:stretch>
        </p:blipFill>
        <p:spPr>
          <a:xfrm>
            <a:off x="230819" y="3390474"/>
            <a:ext cx="10821880" cy="3356330"/>
          </a:xfrm>
          <a:prstGeom prst="rect">
            <a:avLst/>
          </a:prstGeom>
        </p:spPr>
      </p:pic>
    </p:spTree>
    <p:extLst>
      <p:ext uri="{BB962C8B-B14F-4D97-AF65-F5344CB8AC3E}">
        <p14:creationId xmlns:p14="http://schemas.microsoft.com/office/powerpoint/2010/main" val="31389594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正方形/長方形 1">
            <a:extLst>
              <a:ext uri="{FF2B5EF4-FFF2-40B4-BE49-F238E27FC236}">
                <a16:creationId xmlns:a16="http://schemas.microsoft.com/office/drawing/2014/main" id="{57A37F9C-66AE-4883-8083-DC648A03FF35}"/>
              </a:ext>
            </a:extLst>
          </p:cNvPr>
          <p:cNvSpPr/>
          <p:nvPr/>
        </p:nvSpPr>
        <p:spPr>
          <a:xfrm>
            <a:off x="119043" y="110516"/>
            <a:ext cx="3129511" cy="369332"/>
          </a:xfrm>
          <a:prstGeom prst="rect">
            <a:avLst/>
          </a:prstGeom>
        </p:spPr>
        <p:txBody>
          <a:bodyPr wrap="none">
            <a:spAutoFit/>
          </a:bodyPr>
          <a:lstStyle/>
          <a:p>
            <a:r>
              <a:rPr lang="en-IN" dirty="0">
                <a:solidFill>
                  <a:srgbClr val="0B0B0B"/>
                </a:solidFill>
                <a:latin typeface="var(--chakra-fonts-heading)"/>
              </a:rPr>
              <a:t>Convnet Layers and Parameters</a:t>
            </a:r>
            <a:endParaRPr lang="en-IN" b="0" i="0" dirty="0">
              <a:solidFill>
                <a:srgbClr val="0B0B0B"/>
              </a:solidFill>
              <a:effectLst/>
              <a:latin typeface="var(--chakra-fonts-heading)"/>
            </a:endParaRPr>
          </a:p>
        </p:txBody>
      </p:sp>
      <p:sp>
        <p:nvSpPr>
          <p:cNvPr id="3" name="Rectangle 1">
            <a:extLst>
              <a:ext uri="{FF2B5EF4-FFF2-40B4-BE49-F238E27FC236}">
                <a16:creationId xmlns:a16="http://schemas.microsoft.com/office/drawing/2014/main" id="{36ECB9B2-EA13-4065-ADC2-2B9A4F515AD4}"/>
              </a:ext>
            </a:extLst>
          </p:cNvPr>
          <p:cNvSpPr>
            <a:spLocks noChangeArrowheads="1"/>
          </p:cNvSpPr>
          <p:nvPr/>
        </p:nvSpPr>
        <p:spPr bwMode="auto">
          <a:xfrm>
            <a:off x="417251" y="4041844"/>
            <a:ext cx="11585358" cy="2816156"/>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lang="en-US" altLang="en-US" dirty="0">
                <a:solidFill>
                  <a:srgbClr val="0B0B0B"/>
                </a:solidFill>
              </a:rPr>
              <a:t>At approximately 3:05, the math performed on the slide includes the bias parameter in the math, which I do not include while talking, leading to 27x64 instead of the 28x64 on the slide.</a:t>
            </a:r>
          </a:p>
          <a:p>
            <a:pPr marL="0" marR="0" lvl="0" indent="0" algn="l" defTabSz="914400" rtl="0" eaLnBrk="0" fontAlgn="base" latinLnBrk="0" hangingPunct="0">
              <a:lnSpc>
                <a:spcPct val="100000"/>
              </a:lnSpc>
              <a:spcBef>
                <a:spcPct val="0"/>
              </a:spcBef>
              <a:spcAft>
                <a:spcPct val="0"/>
              </a:spcAft>
              <a:buClrTx/>
              <a:buSzTx/>
              <a:buFontTx/>
              <a:buNone/>
              <a:tabLst/>
            </a:pPr>
            <a:r>
              <a:rPr lang="en-US" altLang="en-US" dirty="0">
                <a:solidFill>
                  <a:srgbClr val="0B0B0B"/>
                </a:solidFill>
              </a:rPr>
              <a:t>A filter acts as a feature detector in convolutional layers, and the deeper the layer, the more specialized the filters are. For example, when training an algorithm to classify dog and cat images, a filter in a deep layer might be a left ear detector.</a:t>
            </a:r>
          </a:p>
          <a:p>
            <a:pPr marL="0" marR="0" lvl="0" indent="0" algn="l" defTabSz="914400" rtl="0" eaLnBrk="0" fontAlgn="base" latinLnBrk="0" hangingPunct="0">
              <a:lnSpc>
                <a:spcPct val="100000"/>
              </a:lnSpc>
              <a:spcBef>
                <a:spcPct val="0"/>
              </a:spcBef>
              <a:spcAft>
                <a:spcPct val="0"/>
              </a:spcAft>
              <a:buClrTx/>
              <a:buSzTx/>
              <a:buFontTx/>
              <a:buNone/>
              <a:tabLst/>
            </a:pPr>
            <a:r>
              <a:rPr lang="en-US" altLang="en-US" dirty="0">
                <a:solidFill>
                  <a:srgbClr val="0B0B0B"/>
                </a:solidFill>
              </a:rPr>
              <a:t>The number of parameters in a convolutional layer is determined by the filter size, the number of filters and the depth of the input volume D. If we consider a 3x3 filter size with 32 filters:</a:t>
            </a:r>
          </a:p>
          <a:p>
            <a:pPr marL="0" marR="0" lvl="0" indent="0" algn="l" defTabSz="914400" rtl="0" eaLnBrk="0" fontAlgn="base" latinLnBrk="0" hangingPunct="0">
              <a:lnSpc>
                <a:spcPct val="100000"/>
              </a:lnSpc>
              <a:spcBef>
                <a:spcPct val="0"/>
              </a:spcBef>
              <a:spcAft>
                <a:spcPct val="0"/>
              </a:spcAft>
              <a:buClrTx/>
              <a:buSzTx/>
              <a:buFontTx/>
              <a:buChar char="•"/>
              <a:tabLst/>
            </a:pPr>
            <a:r>
              <a:rPr lang="en-US" altLang="en-US" dirty="0">
                <a:solidFill>
                  <a:srgbClr val="0B0B0B"/>
                </a:solidFill>
              </a:rPr>
              <a:t>each filter has 3x3xD + 1 learnable parameters</a:t>
            </a:r>
          </a:p>
          <a:p>
            <a:pPr marL="0" marR="0" lvl="0" indent="0" algn="l" defTabSz="914400" rtl="0" eaLnBrk="0" fontAlgn="base" latinLnBrk="0" hangingPunct="0">
              <a:lnSpc>
                <a:spcPct val="100000"/>
              </a:lnSpc>
              <a:spcBef>
                <a:spcPct val="0"/>
              </a:spcBef>
              <a:spcAft>
                <a:spcPct val="0"/>
              </a:spcAft>
              <a:buClrTx/>
              <a:buSzTx/>
              <a:buFontTx/>
              <a:buChar char="•"/>
              <a:tabLst/>
            </a:pPr>
            <a:r>
              <a:rPr lang="en-US" altLang="en-US" dirty="0">
                <a:solidFill>
                  <a:srgbClr val="0B0B0B"/>
                </a:solidFill>
              </a:rPr>
              <a:t>the whole layer has (3x3xD+1)x32 learnable parameters</a:t>
            </a:r>
          </a:p>
          <a:p>
            <a:pPr marL="0" marR="0" lvl="0" indent="0" algn="l" defTabSz="914400" rtl="0" eaLnBrk="0" fontAlgn="base" latinLnBrk="0" hangingPunct="0">
              <a:lnSpc>
                <a:spcPct val="100000"/>
              </a:lnSpc>
              <a:spcBef>
                <a:spcPct val="0"/>
              </a:spcBef>
              <a:spcAft>
                <a:spcPct val="0"/>
              </a:spcAft>
              <a:buClrTx/>
              <a:buSzTx/>
              <a:buFontTx/>
              <a:buNone/>
              <a:tabLst/>
            </a:pPr>
            <a:r>
              <a:rPr lang="en-US" altLang="en-US" dirty="0">
                <a:solidFill>
                  <a:srgbClr val="0B0B0B"/>
                </a:solidFill>
              </a:rPr>
              <a:t>CNNs have in general a few millions parameters but some mobile-oriented architectures barely reach one million.</a:t>
            </a:r>
          </a:p>
        </p:txBody>
      </p:sp>
      <p:pic>
        <p:nvPicPr>
          <p:cNvPr id="4" name="図 3">
            <a:extLst>
              <a:ext uri="{FF2B5EF4-FFF2-40B4-BE49-F238E27FC236}">
                <a16:creationId xmlns:a16="http://schemas.microsoft.com/office/drawing/2014/main" id="{DB7A48BB-C265-4BCD-B1DB-4A1BDF732DD1}"/>
              </a:ext>
            </a:extLst>
          </p:cNvPr>
          <p:cNvPicPr>
            <a:picLocks noChangeAspect="1"/>
          </p:cNvPicPr>
          <p:nvPr/>
        </p:nvPicPr>
        <p:blipFill>
          <a:blip r:embed="rId2"/>
          <a:stretch>
            <a:fillRect/>
          </a:stretch>
        </p:blipFill>
        <p:spPr>
          <a:xfrm>
            <a:off x="1683797" y="408373"/>
            <a:ext cx="8463379" cy="3512302"/>
          </a:xfrm>
          <a:prstGeom prst="rect">
            <a:avLst/>
          </a:prstGeom>
        </p:spPr>
      </p:pic>
    </p:spTree>
    <p:extLst>
      <p:ext uri="{BB962C8B-B14F-4D97-AF65-F5344CB8AC3E}">
        <p14:creationId xmlns:p14="http://schemas.microsoft.com/office/powerpoint/2010/main" val="25037891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図 1">
            <a:extLst>
              <a:ext uri="{FF2B5EF4-FFF2-40B4-BE49-F238E27FC236}">
                <a16:creationId xmlns:a16="http://schemas.microsoft.com/office/drawing/2014/main" id="{18FF1A52-0D08-460D-AC14-8DFF5EAB9131}"/>
              </a:ext>
            </a:extLst>
          </p:cNvPr>
          <p:cNvPicPr>
            <a:picLocks noChangeAspect="1"/>
          </p:cNvPicPr>
          <p:nvPr/>
        </p:nvPicPr>
        <p:blipFill>
          <a:blip r:embed="rId2"/>
          <a:stretch>
            <a:fillRect/>
          </a:stretch>
        </p:blipFill>
        <p:spPr>
          <a:xfrm>
            <a:off x="293518" y="-4427"/>
            <a:ext cx="8965892" cy="3433427"/>
          </a:xfrm>
          <a:prstGeom prst="rect">
            <a:avLst/>
          </a:prstGeom>
        </p:spPr>
      </p:pic>
      <p:pic>
        <p:nvPicPr>
          <p:cNvPr id="3" name="図 2">
            <a:extLst>
              <a:ext uri="{FF2B5EF4-FFF2-40B4-BE49-F238E27FC236}">
                <a16:creationId xmlns:a16="http://schemas.microsoft.com/office/drawing/2014/main" id="{2D0BC286-C38B-499E-8596-5DBBF284AA77}"/>
              </a:ext>
            </a:extLst>
          </p:cNvPr>
          <p:cNvPicPr>
            <a:picLocks noChangeAspect="1"/>
          </p:cNvPicPr>
          <p:nvPr/>
        </p:nvPicPr>
        <p:blipFill>
          <a:blip r:embed="rId3"/>
          <a:stretch>
            <a:fillRect/>
          </a:stretch>
        </p:blipFill>
        <p:spPr>
          <a:xfrm>
            <a:off x="403823" y="3249226"/>
            <a:ext cx="8745281" cy="3524436"/>
          </a:xfrm>
          <a:prstGeom prst="rect">
            <a:avLst/>
          </a:prstGeom>
        </p:spPr>
      </p:pic>
    </p:spTree>
    <p:extLst>
      <p:ext uri="{BB962C8B-B14F-4D97-AF65-F5344CB8AC3E}">
        <p14:creationId xmlns:p14="http://schemas.microsoft.com/office/powerpoint/2010/main" val="249212436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図 1">
            <a:extLst>
              <a:ext uri="{FF2B5EF4-FFF2-40B4-BE49-F238E27FC236}">
                <a16:creationId xmlns:a16="http://schemas.microsoft.com/office/drawing/2014/main" id="{18B21892-4A74-41EE-A241-F67231D472F3}"/>
              </a:ext>
            </a:extLst>
          </p:cNvPr>
          <p:cNvPicPr>
            <a:picLocks noChangeAspect="1"/>
          </p:cNvPicPr>
          <p:nvPr/>
        </p:nvPicPr>
        <p:blipFill>
          <a:blip r:embed="rId2"/>
          <a:stretch>
            <a:fillRect/>
          </a:stretch>
        </p:blipFill>
        <p:spPr>
          <a:xfrm>
            <a:off x="1472076" y="86502"/>
            <a:ext cx="8240096" cy="3430486"/>
          </a:xfrm>
          <a:prstGeom prst="rect">
            <a:avLst/>
          </a:prstGeom>
        </p:spPr>
      </p:pic>
      <p:pic>
        <p:nvPicPr>
          <p:cNvPr id="3" name="図 2">
            <a:extLst>
              <a:ext uri="{FF2B5EF4-FFF2-40B4-BE49-F238E27FC236}">
                <a16:creationId xmlns:a16="http://schemas.microsoft.com/office/drawing/2014/main" id="{96DDDB9F-B039-426B-9DDC-DD01A870A3E6}"/>
              </a:ext>
            </a:extLst>
          </p:cNvPr>
          <p:cNvPicPr>
            <a:picLocks noChangeAspect="1"/>
          </p:cNvPicPr>
          <p:nvPr/>
        </p:nvPicPr>
        <p:blipFill>
          <a:blip r:embed="rId3"/>
          <a:stretch>
            <a:fillRect/>
          </a:stretch>
        </p:blipFill>
        <p:spPr>
          <a:xfrm>
            <a:off x="1472076" y="3477182"/>
            <a:ext cx="7817251" cy="3294316"/>
          </a:xfrm>
          <a:prstGeom prst="rect">
            <a:avLst/>
          </a:prstGeom>
        </p:spPr>
      </p:pic>
    </p:spTree>
    <p:extLst>
      <p:ext uri="{BB962C8B-B14F-4D97-AF65-F5344CB8AC3E}">
        <p14:creationId xmlns:p14="http://schemas.microsoft.com/office/powerpoint/2010/main" val="1326696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図 1">
            <a:extLst>
              <a:ext uri="{FF2B5EF4-FFF2-40B4-BE49-F238E27FC236}">
                <a16:creationId xmlns:a16="http://schemas.microsoft.com/office/drawing/2014/main" id="{17274F0A-17C3-474C-B14E-2EFDA74661B2}"/>
              </a:ext>
            </a:extLst>
          </p:cNvPr>
          <p:cNvPicPr>
            <a:picLocks noChangeAspect="1"/>
          </p:cNvPicPr>
          <p:nvPr/>
        </p:nvPicPr>
        <p:blipFill>
          <a:blip r:embed="rId2"/>
          <a:stretch>
            <a:fillRect/>
          </a:stretch>
        </p:blipFill>
        <p:spPr>
          <a:xfrm>
            <a:off x="387241" y="0"/>
            <a:ext cx="11115675" cy="4200525"/>
          </a:xfrm>
          <a:prstGeom prst="rect">
            <a:avLst/>
          </a:prstGeom>
        </p:spPr>
      </p:pic>
      <p:pic>
        <p:nvPicPr>
          <p:cNvPr id="3" name="図 2">
            <a:extLst>
              <a:ext uri="{FF2B5EF4-FFF2-40B4-BE49-F238E27FC236}">
                <a16:creationId xmlns:a16="http://schemas.microsoft.com/office/drawing/2014/main" id="{27B13DEE-8B30-4BB4-B7C8-F72A10236FFE}"/>
              </a:ext>
            </a:extLst>
          </p:cNvPr>
          <p:cNvPicPr>
            <a:picLocks noChangeAspect="1"/>
          </p:cNvPicPr>
          <p:nvPr/>
        </p:nvPicPr>
        <p:blipFill>
          <a:blip r:embed="rId3"/>
          <a:stretch>
            <a:fillRect/>
          </a:stretch>
        </p:blipFill>
        <p:spPr>
          <a:xfrm>
            <a:off x="1097457" y="3920513"/>
            <a:ext cx="8714312" cy="2711615"/>
          </a:xfrm>
          <a:prstGeom prst="rect">
            <a:avLst/>
          </a:prstGeom>
        </p:spPr>
      </p:pic>
    </p:spTree>
    <p:extLst>
      <p:ext uri="{BB962C8B-B14F-4D97-AF65-F5344CB8AC3E}">
        <p14:creationId xmlns:p14="http://schemas.microsoft.com/office/powerpoint/2010/main" val="377470919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図 1">
            <a:extLst>
              <a:ext uri="{FF2B5EF4-FFF2-40B4-BE49-F238E27FC236}">
                <a16:creationId xmlns:a16="http://schemas.microsoft.com/office/drawing/2014/main" id="{6B68C45D-9695-4E7C-B671-008F66694A1C}"/>
              </a:ext>
            </a:extLst>
          </p:cNvPr>
          <p:cNvPicPr>
            <a:picLocks noChangeAspect="1"/>
          </p:cNvPicPr>
          <p:nvPr/>
        </p:nvPicPr>
        <p:blipFill>
          <a:blip r:embed="rId2"/>
          <a:stretch>
            <a:fillRect/>
          </a:stretch>
        </p:blipFill>
        <p:spPr>
          <a:xfrm>
            <a:off x="195309" y="752316"/>
            <a:ext cx="11614951" cy="1305149"/>
          </a:xfrm>
          <a:prstGeom prst="rect">
            <a:avLst/>
          </a:prstGeom>
        </p:spPr>
      </p:pic>
      <p:sp>
        <p:nvSpPr>
          <p:cNvPr id="3" name="正方形/長方形 2">
            <a:extLst>
              <a:ext uri="{FF2B5EF4-FFF2-40B4-BE49-F238E27FC236}">
                <a16:creationId xmlns:a16="http://schemas.microsoft.com/office/drawing/2014/main" id="{E8C8DDD8-A05D-4360-B07B-CD376AB279A9}"/>
              </a:ext>
            </a:extLst>
          </p:cNvPr>
          <p:cNvSpPr/>
          <p:nvPr/>
        </p:nvSpPr>
        <p:spPr>
          <a:xfrm>
            <a:off x="330921" y="181537"/>
            <a:ext cx="3895362" cy="369332"/>
          </a:xfrm>
          <a:prstGeom prst="rect">
            <a:avLst/>
          </a:prstGeom>
        </p:spPr>
        <p:txBody>
          <a:bodyPr wrap="none">
            <a:spAutoFit/>
          </a:bodyPr>
          <a:lstStyle/>
          <a:p>
            <a:r>
              <a:rPr lang="en-IN" dirty="0">
                <a:solidFill>
                  <a:srgbClr val="0B0B0B"/>
                </a:solidFill>
                <a:latin typeface="var(--chakra-fonts-heading)"/>
              </a:rPr>
              <a:t>Convnet Layers and Parameters Quizzes</a:t>
            </a:r>
            <a:endParaRPr lang="en-IN" b="0" i="0" dirty="0">
              <a:solidFill>
                <a:srgbClr val="0B0B0B"/>
              </a:solidFill>
              <a:effectLst/>
              <a:latin typeface="var(--chakra-fonts-heading)"/>
            </a:endParaRPr>
          </a:p>
        </p:txBody>
      </p:sp>
    </p:spTree>
    <p:extLst>
      <p:ext uri="{BB962C8B-B14F-4D97-AF65-F5344CB8AC3E}">
        <p14:creationId xmlns:p14="http://schemas.microsoft.com/office/powerpoint/2010/main" val="175169372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正方形/長方形 1">
            <a:extLst>
              <a:ext uri="{FF2B5EF4-FFF2-40B4-BE49-F238E27FC236}">
                <a16:creationId xmlns:a16="http://schemas.microsoft.com/office/drawing/2014/main" id="{8115CACF-00BB-48D5-A745-4D8F78AD9B0F}"/>
              </a:ext>
            </a:extLst>
          </p:cNvPr>
          <p:cNvSpPr/>
          <p:nvPr/>
        </p:nvSpPr>
        <p:spPr>
          <a:xfrm>
            <a:off x="72199" y="92761"/>
            <a:ext cx="1518685" cy="369332"/>
          </a:xfrm>
          <a:prstGeom prst="rect">
            <a:avLst/>
          </a:prstGeom>
        </p:spPr>
        <p:txBody>
          <a:bodyPr wrap="none">
            <a:spAutoFit/>
          </a:bodyPr>
          <a:lstStyle/>
          <a:p>
            <a:r>
              <a:rPr lang="en-IN" dirty="0">
                <a:solidFill>
                  <a:srgbClr val="0B0B0B"/>
                </a:solidFill>
                <a:latin typeface="var(--chakra-fonts-heading)"/>
              </a:rPr>
              <a:t>Pooling Layers</a:t>
            </a:r>
            <a:endParaRPr lang="en-IN" b="0" i="0" dirty="0">
              <a:solidFill>
                <a:srgbClr val="0B0B0B"/>
              </a:solidFill>
              <a:effectLst/>
              <a:latin typeface="var(--chakra-fonts-heading)"/>
            </a:endParaRPr>
          </a:p>
        </p:txBody>
      </p:sp>
      <p:sp>
        <p:nvSpPr>
          <p:cNvPr id="3" name="Rectangle 1">
            <a:extLst>
              <a:ext uri="{FF2B5EF4-FFF2-40B4-BE49-F238E27FC236}">
                <a16:creationId xmlns:a16="http://schemas.microsoft.com/office/drawing/2014/main" id="{BE81903F-97A0-492D-BEEA-0BB121DBC600}"/>
              </a:ext>
            </a:extLst>
          </p:cNvPr>
          <p:cNvSpPr>
            <a:spLocks noChangeArrowheads="1"/>
          </p:cNvSpPr>
          <p:nvPr/>
        </p:nvSpPr>
        <p:spPr bwMode="auto">
          <a:xfrm>
            <a:off x="154470" y="599739"/>
            <a:ext cx="12037529" cy="1292662"/>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1" i="0" u="none" strike="noStrike" cap="none" normalizeH="0" baseline="0" dirty="0">
                <a:ln>
                  <a:noFill/>
                </a:ln>
                <a:solidFill>
                  <a:srgbClr val="0B0B0B"/>
                </a:solidFill>
                <a:effectLst/>
                <a:latin typeface="Arial" panose="020B0604020202020204" pitchFamily="34" charset="0"/>
                <a:ea typeface="Open Sans"/>
              </a:rPr>
              <a:t>Pooling layers</a:t>
            </a:r>
            <a:r>
              <a:rPr kumimoji="0" lang="en-US" altLang="en-US" sz="1800" b="0" i="0" u="none" strike="noStrike" cap="none" normalizeH="0" baseline="0" dirty="0">
                <a:ln>
                  <a:noFill/>
                </a:ln>
                <a:solidFill>
                  <a:srgbClr val="0B0B0B"/>
                </a:solidFill>
                <a:effectLst/>
                <a:latin typeface="Arial" panose="020B0604020202020204" pitchFamily="34" charset="0"/>
                <a:ea typeface="Open Sans"/>
              </a:rPr>
              <a:t> are very common in CNNs. They decrease the number of parameters in the network by aggregating spatial information, usually by taking the mean (average pooling) or the max (max pooling). They do not have any learnable parameters.</a:t>
            </a: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900" b="0" i="0" u="none" strike="noStrike" cap="none" normalizeH="0" baseline="0" dirty="0">
              <a:ln>
                <a:noFill/>
              </a:ln>
              <a:solidFill>
                <a:srgbClr val="0B0B0B"/>
              </a:solidFill>
              <a:effectLst/>
              <a:latin typeface="Arial" panose="020B0604020202020204" pitchFamily="34" charset="0"/>
              <a:ea typeface="var(--chakra-fonts-heading)"/>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pic>
        <p:nvPicPr>
          <p:cNvPr id="4" name="図 3">
            <a:extLst>
              <a:ext uri="{FF2B5EF4-FFF2-40B4-BE49-F238E27FC236}">
                <a16:creationId xmlns:a16="http://schemas.microsoft.com/office/drawing/2014/main" id="{CD5C3A35-4100-43DE-B3EB-F8AC132E768A}"/>
              </a:ext>
            </a:extLst>
          </p:cNvPr>
          <p:cNvPicPr>
            <a:picLocks noChangeAspect="1"/>
          </p:cNvPicPr>
          <p:nvPr/>
        </p:nvPicPr>
        <p:blipFill>
          <a:blip r:embed="rId2"/>
          <a:stretch>
            <a:fillRect/>
          </a:stretch>
        </p:blipFill>
        <p:spPr>
          <a:xfrm>
            <a:off x="-1" y="2101466"/>
            <a:ext cx="12192000" cy="3010174"/>
          </a:xfrm>
          <a:prstGeom prst="rect">
            <a:avLst/>
          </a:prstGeom>
        </p:spPr>
      </p:pic>
    </p:spTree>
    <p:extLst>
      <p:ext uri="{BB962C8B-B14F-4D97-AF65-F5344CB8AC3E}">
        <p14:creationId xmlns:p14="http://schemas.microsoft.com/office/powerpoint/2010/main" val="118298785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図 1">
            <a:extLst>
              <a:ext uri="{FF2B5EF4-FFF2-40B4-BE49-F238E27FC236}">
                <a16:creationId xmlns:a16="http://schemas.microsoft.com/office/drawing/2014/main" id="{3ADDA557-AE4C-474C-8243-750F851CC249}"/>
              </a:ext>
            </a:extLst>
          </p:cNvPr>
          <p:cNvPicPr>
            <a:picLocks noChangeAspect="1"/>
          </p:cNvPicPr>
          <p:nvPr/>
        </p:nvPicPr>
        <p:blipFill>
          <a:blip r:embed="rId2"/>
          <a:stretch>
            <a:fillRect/>
          </a:stretch>
        </p:blipFill>
        <p:spPr>
          <a:xfrm>
            <a:off x="155053" y="0"/>
            <a:ext cx="8076368" cy="3262375"/>
          </a:xfrm>
          <a:prstGeom prst="rect">
            <a:avLst/>
          </a:prstGeom>
        </p:spPr>
      </p:pic>
      <p:pic>
        <p:nvPicPr>
          <p:cNvPr id="3" name="図 2">
            <a:extLst>
              <a:ext uri="{FF2B5EF4-FFF2-40B4-BE49-F238E27FC236}">
                <a16:creationId xmlns:a16="http://schemas.microsoft.com/office/drawing/2014/main" id="{A990F22B-DD74-4A54-9CA1-F6670E23017E}"/>
              </a:ext>
            </a:extLst>
          </p:cNvPr>
          <p:cNvPicPr>
            <a:picLocks noChangeAspect="1"/>
          </p:cNvPicPr>
          <p:nvPr/>
        </p:nvPicPr>
        <p:blipFill>
          <a:blip r:embed="rId3"/>
          <a:stretch>
            <a:fillRect/>
          </a:stretch>
        </p:blipFill>
        <p:spPr>
          <a:xfrm>
            <a:off x="155053" y="3262375"/>
            <a:ext cx="6941847" cy="3150341"/>
          </a:xfrm>
          <a:prstGeom prst="rect">
            <a:avLst/>
          </a:prstGeom>
        </p:spPr>
      </p:pic>
    </p:spTree>
    <p:extLst>
      <p:ext uri="{BB962C8B-B14F-4D97-AF65-F5344CB8AC3E}">
        <p14:creationId xmlns:p14="http://schemas.microsoft.com/office/powerpoint/2010/main" val="148407343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図 1">
            <a:extLst>
              <a:ext uri="{FF2B5EF4-FFF2-40B4-BE49-F238E27FC236}">
                <a16:creationId xmlns:a16="http://schemas.microsoft.com/office/drawing/2014/main" id="{378E3906-4B32-46E5-96B8-51346D84F4A5}"/>
              </a:ext>
            </a:extLst>
          </p:cNvPr>
          <p:cNvPicPr>
            <a:picLocks noChangeAspect="1"/>
          </p:cNvPicPr>
          <p:nvPr/>
        </p:nvPicPr>
        <p:blipFill>
          <a:blip r:embed="rId2"/>
          <a:stretch>
            <a:fillRect/>
          </a:stretch>
        </p:blipFill>
        <p:spPr>
          <a:xfrm>
            <a:off x="113144" y="0"/>
            <a:ext cx="11344275" cy="3114675"/>
          </a:xfrm>
          <a:prstGeom prst="rect">
            <a:avLst/>
          </a:prstGeom>
        </p:spPr>
      </p:pic>
      <p:pic>
        <p:nvPicPr>
          <p:cNvPr id="3" name="図 2">
            <a:extLst>
              <a:ext uri="{FF2B5EF4-FFF2-40B4-BE49-F238E27FC236}">
                <a16:creationId xmlns:a16="http://schemas.microsoft.com/office/drawing/2014/main" id="{4E3DAACD-7896-4772-A865-8F10180D589F}"/>
              </a:ext>
            </a:extLst>
          </p:cNvPr>
          <p:cNvPicPr>
            <a:picLocks noChangeAspect="1"/>
          </p:cNvPicPr>
          <p:nvPr/>
        </p:nvPicPr>
        <p:blipFill>
          <a:blip r:embed="rId3"/>
          <a:stretch>
            <a:fillRect/>
          </a:stretch>
        </p:blipFill>
        <p:spPr>
          <a:xfrm>
            <a:off x="1941945" y="2725443"/>
            <a:ext cx="7270272" cy="3258106"/>
          </a:xfrm>
          <a:prstGeom prst="rect">
            <a:avLst/>
          </a:prstGeom>
        </p:spPr>
      </p:pic>
      <p:sp>
        <p:nvSpPr>
          <p:cNvPr id="4" name="テキスト ボックス 3">
            <a:extLst>
              <a:ext uri="{FF2B5EF4-FFF2-40B4-BE49-F238E27FC236}">
                <a16:creationId xmlns:a16="http://schemas.microsoft.com/office/drawing/2014/main" id="{167037A2-6C54-45D6-95F9-1AC3424BFFE0}"/>
              </a:ext>
            </a:extLst>
          </p:cNvPr>
          <p:cNvSpPr txBox="1"/>
          <p:nvPr/>
        </p:nvSpPr>
        <p:spPr>
          <a:xfrm>
            <a:off x="5930283" y="5983549"/>
            <a:ext cx="2299317" cy="369332"/>
          </a:xfrm>
          <a:prstGeom prst="rect">
            <a:avLst/>
          </a:prstGeom>
          <a:noFill/>
        </p:spPr>
        <p:txBody>
          <a:bodyPr wrap="square" rtlCol="0">
            <a:spAutoFit/>
          </a:bodyPr>
          <a:lstStyle/>
          <a:p>
            <a:r>
              <a:rPr lang="en-IN" dirty="0" err="1"/>
              <a:t>Maxpooling</a:t>
            </a:r>
            <a:endParaRPr lang="en-IN" dirty="0"/>
          </a:p>
        </p:txBody>
      </p:sp>
      <p:sp>
        <p:nvSpPr>
          <p:cNvPr id="5" name="テキスト ボックス 4">
            <a:extLst>
              <a:ext uri="{FF2B5EF4-FFF2-40B4-BE49-F238E27FC236}">
                <a16:creationId xmlns:a16="http://schemas.microsoft.com/office/drawing/2014/main" id="{1B459355-A1F5-4EF6-A9C0-9FADA88CA66A}"/>
              </a:ext>
            </a:extLst>
          </p:cNvPr>
          <p:cNvSpPr txBox="1"/>
          <p:nvPr/>
        </p:nvSpPr>
        <p:spPr>
          <a:xfrm>
            <a:off x="276686" y="6320615"/>
            <a:ext cx="4366335" cy="369332"/>
          </a:xfrm>
          <a:prstGeom prst="rect">
            <a:avLst/>
          </a:prstGeom>
          <a:noFill/>
        </p:spPr>
        <p:txBody>
          <a:bodyPr wrap="square" rtlCol="0">
            <a:spAutoFit/>
          </a:bodyPr>
          <a:lstStyle/>
          <a:p>
            <a:r>
              <a:rPr lang="en-IN" dirty="0"/>
              <a:t>Similarly we can do average pooling as well</a:t>
            </a:r>
          </a:p>
        </p:txBody>
      </p:sp>
    </p:spTree>
    <p:extLst>
      <p:ext uri="{BB962C8B-B14F-4D97-AF65-F5344CB8AC3E}">
        <p14:creationId xmlns:p14="http://schemas.microsoft.com/office/powerpoint/2010/main" val="326256257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正方形/長方形 3">
            <a:extLst>
              <a:ext uri="{FF2B5EF4-FFF2-40B4-BE49-F238E27FC236}">
                <a16:creationId xmlns:a16="http://schemas.microsoft.com/office/drawing/2014/main" id="{185406A7-AFB6-4D8B-966C-FEEC78AADCA4}"/>
              </a:ext>
            </a:extLst>
          </p:cNvPr>
          <p:cNvSpPr/>
          <p:nvPr/>
        </p:nvSpPr>
        <p:spPr>
          <a:xfrm>
            <a:off x="0" y="3626346"/>
            <a:ext cx="12026283" cy="923330"/>
          </a:xfrm>
          <a:prstGeom prst="rect">
            <a:avLst/>
          </a:prstGeom>
        </p:spPr>
        <p:txBody>
          <a:bodyPr wrap="square">
            <a:spAutoFit/>
          </a:bodyPr>
          <a:lstStyle/>
          <a:p>
            <a:r>
              <a:rPr lang="en-IN" dirty="0">
                <a:solidFill>
                  <a:srgbClr val="0B0B0B"/>
                </a:solidFill>
                <a:latin typeface="Open Sans"/>
              </a:rPr>
              <a:t>This lesson will focus on </a:t>
            </a:r>
            <a:r>
              <a:rPr lang="en-IN" b="1" dirty="0">
                <a:solidFill>
                  <a:srgbClr val="0B0B0B"/>
                </a:solidFill>
                <a:latin typeface="Open Sans"/>
              </a:rPr>
              <a:t>Convolutional Neural Networks</a:t>
            </a:r>
            <a:r>
              <a:rPr lang="en-IN" dirty="0">
                <a:solidFill>
                  <a:srgbClr val="0B0B0B"/>
                </a:solidFill>
                <a:latin typeface="Open Sans"/>
              </a:rPr>
              <a:t>, also known as </a:t>
            </a:r>
            <a:r>
              <a:rPr lang="en-IN" b="1" dirty="0">
                <a:solidFill>
                  <a:srgbClr val="0B0B0B"/>
                </a:solidFill>
                <a:latin typeface="Open Sans"/>
              </a:rPr>
              <a:t>CNNs</a:t>
            </a:r>
            <a:r>
              <a:rPr lang="en-IN" dirty="0">
                <a:solidFill>
                  <a:srgbClr val="0B0B0B"/>
                </a:solidFill>
                <a:latin typeface="Open Sans"/>
              </a:rPr>
              <a:t> or </a:t>
            </a:r>
            <a:r>
              <a:rPr lang="en-IN" b="1" dirty="0">
                <a:solidFill>
                  <a:srgbClr val="0B0B0B"/>
                </a:solidFill>
                <a:latin typeface="Open Sans"/>
              </a:rPr>
              <a:t>Convnets</a:t>
            </a:r>
            <a:r>
              <a:rPr lang="en-IN" dirty="0">
                <a:solidFill>
                  <a:srgbClr val="0B0B0B"/>
                </a:solidFill>
                <a:latin typeface="Open Sans"/>
              </a:rPr>
              <a:t>. CNNs are a special type of neural network particularly well suited to image data. Since 2012, the </a:t>
            </a:r>
            <a:r>
              <a:rPr lang="en-IN" b="1" u="sng" dirty="0">
                <a:solidFill>
                  <a:srgbClr val="2015FF"/>
                </a:solidFill>
                <a:latin typeface="Open Sans"/>
                <a:hlinkClick r:id="rId2"/>
              </a:rPr>
              <a:t>ImageNet competition(opens in a new tab)</a:t>
            </a:r>
            <a:r>
              <a:rPr lang="en-IN" dirty="0">
                <a:solidFill>
                  <a:srgbClr val="0B0B0B"/>
                </a:solidFill>
                <a:latin typeface="Open Sans"/>
              </a:rPr>
              <a:t> has always been won by CNN architectures.</a:t>
            </a:r>
            <a:endParaRPr lang="en-IN" dirty="0"/>
          </a:p>
        </p:txBody>
      </p:sp>
      <p:sp>
        <p:nvSpPr>
          <p:cNvPr id="5" name="正方形/長方形 4">
            <a:extLst>
              <a:ext uri="{FF2B5EF4-FFF2-40B4-BE49-F238E27FC236}">
                <a16:creationId xmlns:a16="http://schemas.microsoft.com/office/drawing/2014/main" id="{2DBE3AE7-F9C0-4DB1-B027-66E408DF306C}"/>
              </a:ext>
            </a:extLst>
          </p:cNvPr>
          <p:cNvSpPr/>
          <p:nvPr/>
        </p:nvSpPr>
        <p:spPr>
          <a:xfrm>
            <a:off x="0" y="4549676"/>
            <a:ext cx="6096000" cy="2308324"/>
          </a:xfrm>
          <a:prstGeom prst="rect">
            <a:avLst/>
          </a:prstGeom>
        </p:spPr>
        <p:txBody>
          <a:bodyPr>
            <a:spAutoFit/>
          </a:bodyPr>
          <a:lstStyle/>
          <a:p>
            <a:r>
              <a:rPr lang="en-IN" dirty="0">
                <a:solidFill>
                  <a:srgbClr val="0B0B0B"/>
                </a:solidFill>
                <a:latin typeface="Open Sans"/>
              </a:rPr>
              <a:t>In this lesson, we will tackle:</a:t>
            </a:r>
          </a:p>
          <a:p>
            <a:pPr>
              <a:buFont typeface="Arial" panose="020B0604020202020204" pitchFamily="34" charset="0"/>
              <a:buChar char="•"/>
            </a:pPr>
            <a:r>
              <a:rPr lang="en-IN" dirty="0">
                <a:solidFill>
                  <a:srgbClr val="0B0B0B"/>
                </a:solidFill>
                <a:latin typeface="Open Sans"/>
              </a:rPr>
              <a:t>Limitations of feed-forward networks</a:t>
            </a:r>
          </a:p>
          <a:p>
            <a:pPr>
              <a:buFont typeface="Arial" panose="020B0604020202020204" pitchFamily="34" charset="0"/>
              <a:buChar char="•"/>
            </a:pPr>
            <a:r>
              <a:rPr lang="en-IN" dirty="0">
                <a:solidFill>
                  <a:srgbClr val="0B0B0B"/>
                </a:solidFill>
                <a:latin typeface="Open Sans"/>
              </a:rPr>
              <a:t>The convolution layer (conv layer)</a:t>
            </a:r>
          </a:p>
          <a:p>
            <a:pPr>
              <a:buFont typeface="Arial" panose="020B0604020202020204" pitchFamily="34" charset="0"/>
              <a:buChar char="•"/>
            </a:pPr>
            <a:r>
              <a:rPr lang="en-IN" dirty="0">
                <a:solidFill>
                  <a:srgbClr val="0B0B0B"/>
                </a:solidFill>
                <a:latin typeface="Open Sans"/>
              </a:rPr>
              <a:t>Pooling layers, dropout and batch normalization (</a:t>
            </a:r>
            <a:r>
              <a:rPr lang="en-IN" dirty="0" err="1">
                <a:solidFill>
                  <a:srgbClr val="0B0B0B"/>
                </a:solidFill>
                <a:latin typeface="Open Sans"/>
              </a:rPr>
              <a:t>batchnorm</a:t>
            </a:r>
            <a:r>
              <a:rPr lang="en-IN" dirty="0">
                <a:solidFill>
                  <a:srgbClr val="0B0B0B"/>
                </a:solidFill>
                <a:latin typeface="Open Sans"/>
              </a:rPr>
              <a:t>)</a:t>
            </a:r>
          </a:p>
          <a:p>
            <a:pPr>
              <a:buFont typeface="Arial" panose="020B0604020202020204" pitchFamily="34" charset="0"/>
              <a:buChar char="•"/>
            </a:pPr>
            <a:r>
              <a:rPr lang="en-IN" dirty="0">
                <a:solidFill>
                  <a:srgbClr val="0B0B0B"/>
                </a:solidFill>
                <a:latin typeface="Open Sans"/>
              </a:rPr>
              <a:t>Build a custom architecture to classify traffic signs</a:t>
            </a:r>
          </a:p>
          <a:p>
            <a:pPr>
              <a:buFont typeface="Arial" panose="020B0604020202020204" pitchFamily="34" charset="0"/>
              <a:buChar char="•"/>
            </a:pPr>
            <a:r>
              <a:rPr lang="en-IN" dirty="0">
                <a:solidFill>
                  <a:srgbClr val="0B0B0B"/>
                </a:solidFill>
                <a:latin typeface="Open Sans"/>
              </a:rPr>
              <a:t>Modern architectures</a:t>
            </a:r>
          </a:p>
          <a:p>
            <a:pPr>
              <a:buFont typeface="Arial" panose="020B0604020202020204" pitchFamily="34" charset="0"/>
              <a:buChar char="•"/>
            </a:pPr>
            <a:r>
              <a:rPr lang="en-IN" dirty="0">
                <a:solidFill>
                  <a:srgbClr val="0B0B0B"/>
                </a:solidFill>
                <a:latin typeface="Open Sans"/>
              </a:rPr>
              <a:t>Augmentations</a:t>
            </a:r>
            <a:endParaRPr lang="en-IN" b="0" i="0" dirty="0">
              <a:solidFill>
                <a:srgbClr val="0B0B0B"/>
              </a:solidFill>
              <a:effectLst/>
              <a:latin typeface="Open Sans"/>
            </a:endParaRPr>
          </a:p>
        </p:txBody>
      </p:sp>
      <p:pic>
        <p:nvPicPr>
          <p:cNvPr id="6" name="図 5">
            <a:extLst>
              <a:ext uri="{FF2B5EF4-FFF2-40B4-BE49-F238E27FC236}">
                <a16:creationId xmlns:a16="http://schemas.microsoft.com/office/drawing/2014/main" id="{74FA4DFF-25A0-4BBC-A805-E61D1E5005DE}"/>
              </a:ext>
            </a:extLst>
          </p:cNvPr>
          <p:cNvPicPr>
            <a:picLocks noChangeAspect="1"/>
          </p:cNvPicPr>
          <p:nvPr/>
        </p:nvPicPr>
        <p:blipFill>
          <a:blip r:embed="rId3"/>
          <a:stretch>
            <a:fillRect/>
          </a:stretch>
        </p:blipFill>
        <p:spPr>
          <a:xfrm>
            <a:off x="982740" y="126945"/>
            <a:ext cx="8960250" cy="3499401"/>
          </a:xfrm>
          <a:prstGeom prst="rect">
            <a:avLst/>
          </a:prstGeom>
        </p:spPr>
      </p:pic>
    </p:spTree>
    <p:extLst>
      <p:ext uri="{BB962C8B-B14F-4D97-AF65-F5344CB8AC3E}">
        <p14:creationId xmlns:p14="http://schemas.microsoft.com/office/powerpoint/2010/main" val="249996706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図 1">
            <a:extLst>
              <a:ext uri="{FF2B5EF4-FFF2-40B4-BE49-F238E27FC236}">
                <a16:creationId xmlns:a16="http://schemas.microsoft.com/office/drawing/2014/main" id="{CB6CB481-E32D-4E70-BDD4-3E71FC329E3D}"/>
              </a:ext>
            </a:extLst>
          </p:cNvPr>
          <p:cNvPicPr>
            <a:picLocks noChangeAspect="1"/>
          </p:cNvPicPr>
          <p:nvPr/>
        </p:nvPicPr>
        <p:blipFill>
          <a:blip r:embed="rId2"/>
          <a:stretch>
            <a:fillRect/>
          </a:stretch>
        </p:blipFill>
        <p:spPr>
          <a:xfrm>
            <a:off x="69786" y="184960"/>
            <a:ext cx="10839450" cy="3819525"/>
          </a:xfrm>
          <a:prstGeom prst="rect">
            <a:avLst/>
          </a:prstGeom>
        </p:spPr>
      </p:pic>
    </p:spTree>
    <p:extLst>
      <p:ext uri="{BB962C8B-B14F-4D97-AF65-F5344CB8AC3E}">
        <p14:creationId xmlns:p14="http://schemas.microsoft.com/office/powerpoint/2010/main" val="36120275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正方形/長方形 1">
            <a:extLst>
              <a:ext uri="{FF2B5EF4-FFF2-40B4-BE49-F238E27FC236}">
                <a16:creationId xmlns:a16="http://schemas.microsoft.com/office/drawing/2014/main" id="{C1FC7DF7-35A3-4A91-97B8-C3523B944BB0}"/>
              </a:ext>
            </a:extLst>
          </p:cNvPr>
          <p:cNvSpPr/>
          <p:nvPr/>
        </p:nvSpPr>
        <p:spPr>
          <a:xfrm>
            <a:off x="178454" y="127910"/>
            <a:ext cx="2952347" cy="369332"/>
          </a:xfrm>
          <a:prstGeom prst="rect">
            <a:avLst/>
          </a:prstGeom>
        </p:spPr>
        <p:txBody>
          <a:bodyPr wrap="none">
            <a:spAutoFit/>
          </a:bodyPr>
          <a:lstStyle/>
          <a:p>
            <a:r>
              <a:rPr lang="en-IN" dirty="0">
                <a:solidFill>
                  <a:srgbClr val="0B0B0B"/>
                </a:solidFill>
                <a:latin typeface="var(--chakra-fonts-heading)"/>
              </a:rPr>
              <a:t>Typical Conv Net Architecture</a:t>
            </a:r>
            <a:endParaRPr lang="en-IN" b="0" i="0" dirty="0">
              <a:solidFill>
                <a:srgbClr val="0B0B0B"/>
              </a:solidFill>
              <a:effectLst/>
              <a:latin typeface="var(--chakra-fonts-heading)"/>
            </a:endParaRPr>
          </a:p>
        </p:txBody>
      </p:sp>
      <p:sp>
        <p:nvSpPr>
          <p:cNvPr id="3" name="正方形/長方形 2">
            <a:extLst>
              <a:ext uri="{FF2B5EF4-FFF2-40B4-BE49-F238E27FC236}">
                <a16:creationId xmlns:a16="http://schemas.microsoft.com/office/drawing/2014/main" id="{0EB6ADDC-58A1-492C-9AB5-3C0E1B70F8EB}"/>
              </a:ext>
            </a:extLst>
          </p:cNvPr>
          <p:cNvSpPr/>
          <p:nvPr/>
        </p:nvSpPr>
        <p:spPr>
          <a:xfrm>
            <a:off x="91164" y="4044477"/>
            <a:ext cx="12009672" cy="2585323"/>
          </a:xfrm>
          <a:prstGeom prst="rect">
            <a:avLst/>
          </a:prstGeom>
        </p:spPr>
        <p:txBody>
          <a:bodyPr wrap="square">
            <a:spAutoFit/>
          </a:bodyPr>
          <a:lstStyle/>
          <a:p>
            <a:r>
              <a:rPr lang="en-IN" dirty="0">
                <a:solidFill>
                  <a:srgbClr val="0B0B0B"/>
                </a:solidFill>
                <a:latin typeface="Open Sans"/>
              </a:rPr>
              <a:t>The following pattern is common in CNNs architectures:</a:t>
            </a:r>
          </a:p>
          <a:p>
            <a:pPr>
              <a:buFont typeface="Arial" panose="020B0604020202020204" pitchFamily="34" charset="0"/>
              <a:buChar char="•"/>
            </a:pPr>
            <a:r>
              <a:rPr lang="en-IN" dirty="0">
                <a:solidFill>
                  <a:srgbClr val="0B0B0B"/>
                </a:solidFill>
                <a:latin typeface="Open Sans"/>
              </a:rPr>
              <a:t>Convolutional layer</a:t>
            </a:r>
          </a:p>
          <a:p>
            <a:pPr>
              <a:buFont typeface="Arial" panose="020B0604020202020204" pitchFamily="34" charset="0"/>
              <a:buChar char="•"/>
            </a:pPr>
            <a:r>
              <a:rPr lang="en-IN" dirty="0">
                <a:solidFill>
                  <a:srgbClr val="0B0B0B"/>
                </a:solidFill>
                <a:latin typeface="Open Sans"/>
              </a:rPr>
              <a:t>Activation</a:t>
            </a:r>
          </a:p>
          <a:p>
            <a:pPr>
              <a:buFont typeface="Arial" panose="020B0604020202020204" pitchFamily="34" charset="0"/>
              <a:buChar char="•"/>
            </a:pPr>
            <a:r>
              <a:rPr lang="en-IN" dirty="0">
                <a:solidFill>
                  <a:srgbClr val="0B0B0B"/>
                </a:solidFill>
                <a:latin typeface="Open Sans"/>
              </a:rPr>
              <a:t>Pooling</a:t>
            </a:r>
          </a:p>
          <a:p>
            <a:r>
              <a:rPr lang="en-IN" dirty="0">
                <a:solidFill>
                  <a:srgbClr val="0B0B0B"/>
                </a:solidFill>
                <a:latin typeface="Open Sans"/>
              </a:rPr>
              <a:t>Such block of layers is then repeated. Another common strategy is to </a:t>
            </a:r>
            <a:r>
              <a:rPr lang="en-IN" b="1" dirty="0">
                <a:solidFill>
                  <a:srgbClr val="0B0B0B"/>
                </a:solidFill>
                <a:latin typeface="Open Sans"/>
              </a:rPr>
              <a:t>increase the number of filters in convolutional layers with depth</a:t>
            </a:r>
            <a:r>
              <a:rPr lang="en-IN" dirty="0">
                <a:solidFill>
                  <a:srgbClr val="0B0B0B"/>
                </a:solidFill>
                <a:latin typeface="Open Sans"/>
              </a:rPr>
              <a:t>.</a:t>
            </a:r>
          </a:p>
          <a:p>
            <a:r>
              <a:rPr lang="en-IN" dirty="0">
                <a:solidFill>
                  <a:srgbClr val="0B0B0B"/>
                </a:solidFill>
                <a:latin typeface="Open Sans"/>
              </a:rPr>
              <a:t>The output of the last convolutional layer is flattened and fed into a classic feedforward NN, called a classifier, similar to the ones seen in the previous lesson. Because the first fully connected layer of the classifier needs a fixed size input, CNNs with such designs require a fixed resolution input image.</a:t>
            </a:r>
            <a:endParaRPr lang="en-IN" b="0" i="0" dirty="0">
              <a:solidFill>
                <a:srgbClr val="0B0B0B"/>
              </a:solidFill>
              <a:effectLst/>
              <a:latin typeface="Open Sans"/>
            </a:endParaRPr>
          </a:p>
        </p:txBody>
      </p:sp>
      <p:pic>
        <p:nvPicPr>
          <p:cNvPr id="4" name="図 3">
            <a:extLst>
              <a:ext uri="{FF2B5EF4-FFF2-40B4-BE49-F238E27FC236}">
                <a16:creationId xmlns:a16="http://schemas.microsoft.com/office/drawing/2014/main" id="{A62E6F0A-113D-4AFE-81CD-0E7EFC335C30}"/>
              </a:ext>
            </a:extLst>
          </p:cNvPr>
          <p:cNvPicPr>
            <a:picLocks noChangeAspect="1"/>
          </p:cNvPicPr>
          <p:nvPr/>
        </p:nvPicPr>
        <p:blipFill>
          <a:blip r:embed="rId2"/>
          <a:stretch>
            <a:fillRect/>
          </a:stretch>
        </p:blipFill>
        <p:spPr>
          <a:xfrm>
            <a:off x="1506117" y="703503"/>
            <a:ext cx="8813541" cy="3134713"/>
          </a:xfrm>
          <a:prstGeom prst="rect">
            <a:avLst/>
          </a:prstGeom>
        </p:spPr>
      </p:pic>
    </p:spTree>
    <p:extLst>
      <p:ext uri="{BB962C8B-B14F-4D97-AF65-F5344CB8AC3E}">
        <p14:creationId xmlns:p14="http://schemas.microsoft.com/office/powerpoint/2010/main" val="236981464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図 1">
            <a:extLst>
              <a:ext uri="{FF2B5EF4-FFF2-40B4-BE49-F238E27FC236}">
                <a16:creationId xmlns:a16="http://schemas.microsoft.com/office/drawing/2014/main" id="{411C5A09-F3A2-410B-A4CF-5B28AC01D885}"/>
              </a:ext>
            </a:extLst>
          </p:cNvPr>
          <p:cNvPicPr>
            <a:picLocks noChangeAspect="1"/>
          </p:cNvPicPr>
          <p:nvPr/>
        </p:nvPicPr>
        <p:blipFill>
          <a:blip r:embed="rId2"/>
          <a:stretch>
            <a:fillRect/>
          </a:stretch>
        </p:blipFill>
        <p:spPr>
          <a:xfrm>
            <a:off x="1454410" y="0"/>
            <a:ext cx="8709715" cy="3357173"/>
          </a:xfrm>
          <a:prstGeom prst="rect">
            <a:avLst/>
          </a:prstGeom>
        </p:spPr>
      </p:pic>
      <p:pic>
        <p:nvPicPr>
          <p:cNvPr id="3" name="図 2">
            <a:extLst>
              <a:ext uri="{FF2B5EF4-FFF2-40B4-BE49-F238E27FC236}">
                <a16:creationId xmlns:a16="http://schemas.microsoft.com/office/drawing/2014/main" id="{DD338E43-C37E-44EE-A55F-A841DB4F5ABA}"/>
              </a:ext>
            </a:extLst>
          </p:cNvPr>
          <p:cNvPicPr>
            <a:picLocks noChangeAspect="1"/>
          </p:cNvPicPr>
          <p:nvPr/>
        </p:nvPicPr>
        <p:blipFill>
          <a:blip r:embed="rId3"/>
          <a:stretch>
            <a:fillRect/>
          </a:stretch>
        </p:blipFill>
        <p:spPr>
          <a:xfrm>
            <a:off x="1388025" y="3230917"/>
            <a:ext cx="8045223" cy="3390649"/>
          </a:xfrm>
          <a:prstGeom prst="rect">
            <a:avLst/>
          </a:prstGeom>
        </p:spPr>
      </p:pic>
    </p:spTree>
    <p:extLst>
      <p:ext uri="{BB962C8B-B14F-4D97-AF65-F5344CB8AC3E}">
        <p14:creationId xmlns:p14="http://schemas.microsoft.com/office/powerpoint/2010/main" val="136564763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図 1">
            <a:extLst>
              <a:ext uri="{FF2B5EF4-FFF2-40B4-BE49-F238E27FC236}">
                <a16:creationId xmlns:a16="http://schemas.microsoft.com/office/drawing/2014/main" id="{ED561AC9-6E1C-4490-B62A-930E331992AA}"/>
              </a:ext>
            </a:extLst>
          </p:cNvPr>
          <p:cNvPicPr>
            <a:picLocks noChangeAspect="1"/>
          </p:cNvPicPr>
          <p:nvPr/>
        </p:nvPicPr>
        <p:blipFill>
          <a:blip r:embed="rId2"/>
          <a:stretch>
            <a:fillRect/>
          </a:stretch>
        </p:blipFill>
        <p:spPr>
          <a:xfrm>
            <a:off x="109537" y="1204912"/>
            <a:ext cx="11972925" cy="4448175"/>
          </a:xfrm>
          <a:prstGeom prst="rect">
            <a:avLst/>
          </a:prstGeom>
        </p:spPr>
      </p:pic>
    </p:spTree>
    <p:extLst>
      <p:ext uri="{BB962C8B-B14F-4D97-AF65-F5344CB8AC3E}">
        <p14:creationId xmlns:p14="http://schemas.microsoft.com/office/powerpoint/2010/main" val="376186888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正方形/長方形 1">
            <a:extLst>
              <a:ext uri="{FF2B5EF4-FFF2-40B4-BE49-F238E27FC236}">
                <a16:creationId xmlns:a16="http://schemas.microsoft.com/office/drawing/2014/main" id="{41A92DB4-E828-4B53-978C-CF6D102CC0CE}"/>
              </a:ext>
            </a:extLst>
          </p:cNvPr>
          <p:cNvSpPr/>
          <p:nvPr/>
        </p:nvSpPr>
        <p:spPr>
          <a:xfrm>
            <a:off x="139135" y="146571"/>
            <a:ext cx="3329566" cy="369332"/>
          </a:xfrm>
          <a:prstGeom prst="rect">
            <a:avLst/>
          </a:prstGeom>
        </p:spPr>
        <p:txBody>
          <a:bodyPr wrap="none">
            <a:spAutoFit/>
          </a:bodyPr>
          <a:lstStyle/>
          <a:p>
            <a:r>
              <a:rPr lang="en-IN" dirty="0">
                <a:solidFill>
                  <a:srgbClr val="0B0B0B"/>
                </a:solidFill>
                <a:latin typeface="var(--chakra-fonts-heading)"/>
              </a:rPr>
              <a:t>Dropout and Batch Normalization</a:t>
            </a:r>
            <a:endParaRPr lang="en-IN" b="0" i="0" dirty="0">
              <a:solidFill>
                <a:srgbClr val="0B0B0B"/>
              </a:solidFill>
              <a:effectLst/>
              <a:latin typeface="var(--chakra-fonts-heading)"/>
            </a:endParaRPr>
          </a:p>
        </p:txBody>
      </p:sp>
      <p:sp>
        <p:nvSpPr>
          <p:cNvPr id="3" name="Rectangle 1">
            <a:extLst>
              <a:ext uri="{FF2B5EF4-FFF2-40B4-BE49-F238E27FC236}">
                <a16:creationId xmlns:a16="http://schemas.microsoft.com/office/drawing/2014/main" id="{0B298176-89AE-456F-AE77-0938FA5F990E}"/>
              </a:ext>
            </a:extLst>
          </p:cNvPr>
          <p:cNvSpPr>
            <a:spLocks noChangeArrowheads="1"/>
          </p:cNvSpPr>
          <p:nvPr/>
        </p:nvSpPr>
        <p:spPr bwMode="auto">
          <a:xfrm>
            <a:off x="0" y="4249216"/>
            <a:ext cx="12192000" cy="2462213"/>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400" b="1" i="0" u="none" strike="noStrike" cap="none" normalizeH="0" baseline="0" dirty="0">
                <a:ln>
                  <a:noFill/>
                </a:ln>
                <a:solidFill>
                  <a:srgbClr val="0B0B0B"/>
                </a:solidFill>
                <a:effectLst/>
                <a:latin typeface="Arial" panose="020B0604020202020204" pitchFamily="34" charset="0"/>
                <a:ea typeface="Open Sans"/>
              </a:rPr>
              <a:t>Dropout</a:t>
            </a:r>
            <a:r>
              <a:rPr kumimoji="0" lang="en-US" altLang="en-US" sz="1400" b="0" i="0" u="none" strike="noStrike" cap="none" normalizeH="0" baseline="0" dirty="0">
                <a:ln>
                  <a:noFill/>
                </a:ln>
                <a:solidFill>
                  <a:srgbClr val="0B0B0B"/>
                </a:solidFill>
                <a:effectLst/>
                <a:latin typeface="Arial" panose="020B0604020202020204" pitchFamily="34" charset="0"/>
                <a:ea typeface="Open Sans"/>
              </a:rPr>
              <a:t> was introduced in a </a:t>
            </a:r>
            <a:r>
              <a:rPr kumimoji="0" lang="en-US" altLang="en-US" sz="1400" b="1" i="0" u="sng" strike="noStrike" cap="none" normalizeH="0" baseline="0" dirty="0">
                <a:ln>
                  <a:noFill/>
                </a:ln>
                <a:solidFill>
                  <a:srgbClr val="2015FF"/>
                </a:solidFill>
                <a:effectLst/>
                <a:latin typeface="Arial" panose="020B0604020202020204" pitchFamily="34" charset="0"/>
                <a:ea typeface="Open Sans"/>
                <a:hlinkClick r:id="rId2"/>
              </a:rPr>
              <a:t>2014 paper(opens in a new tab)</a:t>
            </a:r>
            <a:r>
              <a:rPr kumimoji="0" lang="en-US" altLang="en-US" sz="1400" b="0" i="0" u="none" strike="noStrike" cap="none" normalizeH="0" baseline="0" dirty="0">
                <a:ln>
                  <a:noFill/>
                </a:ln>
                <a:solidFill>
                  <a:srgbClr val="0B0B0B"/>
                </a:solidFill>
                <a:effectLst/>
                <a:latin typeface="Arial" panose="020B0604020202020204" pitchFamily="34" charset="0"/>
                <a:ea typeface="Open Sans"/>
              </a:rPr>
              <a:t> as a way to prevent overfitting. Dropout can be used in fully connected or convolutional layers and simply randomly disable neurons during training. Dropout does not have any learnable parameters and has only one hyperparameter, the probability </a:t>
            </a:r>
            <a:r>
              <a:rPr kumimoji="0" lang="en-US" altLang="en-US" sz="800" b="0" i="0" u="none" strike="noStrike" cap="none" normalizeH="0" baseline="0" dirty="0">
                <a:ln>
                  <a:noFill/>
                </a:ln>
                <a:solidFill>
                  <a:srgbClr val="0B0B0B"/>
                </a:solidFill>
                <a:effectLst/>
                <a:latin typeface="Arial Unicode MS"/>
                <a:ea typeface="var(--chakra-fonts-mono)"/>
              </a:rPr>
              <a:t>p</a:t>
            </a:r>
            <a:r>
              <a:rPr kumimoji="0" lang="en-US" altLang="en-US" sz="600" b="0" i="0" u="none" strike="noStrike" cap="none" normalizeH="0" baseline="0" dirty="0">
                <a:ln>
                  <a:noFill/>
                </a:ln>
                <a:solidFill>
                  <a:srgbClr val="0B0B0B"/>
                </a:solidFill>
                <a:effectLst/>
                <a:ea typeface="Open Sans"/>
              </a:rPr>
              <a:t> </a:t>
            </a:r>
            <a:r>
              <a:rPr kumimoji="0" lang="en-US" altLang="en-US" sz="1400" b="0" i="0" u="none" strike="noStrike" cap="none" normalizeH="0" baseline="0" dirty="0">
                <a:ln>
                  <a:noFill/>
                </a:ln>
                <a:solidFill>
                  <a:srgbClr val="0B0B0B"/>
                </a:solidFill>
                <a:effectLst/>
                <a:latin typeface="Arial" panose="020B0604020202020204" pitchFamily="34" charset="0"/>
                <a:ea typeface="Open Sans"/>
              </a:rPr>
              <a:t>of a neuron being disabled.</a:t>
            </a:r>
            <a:endParaRPr kumimoji="0" lang="en-US" altLang="en-US" sz="14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400" b="0" i="0" u="none" strike="noStrike" cap="none" normalizeH="0" baseline="0" dirty="0">
                <a:ln>
                  <a:noFill/>
                </a:ln>
                <a:solidFill>
                  <a:srgbClr val="0B0B0B"/>
                </a:solidFill>
                <a:effectLst/>
                <a:latin typeface="Arial" panose="020B0604020202020204" pitchFamily="34" charset="0"/>
                <a:ea typeface="Open Sans"/>
              </a:rPr>
              <a:t>It is important to note that Dropout does not behave similarly during training and testing. Indeed, because we want the behavior of our model to be deterministic in production, dropout is turned off and neurons are not randomly disabled anymore. The main consequence of this is the need to </a:t>
            </a:r>
            <a:r>
              <a:rPr kumimoji="0" lang="en-US" altLang="en-US" sz="1400" b="1" i="0" u="none" strike="noStrike" cap="none" normalizeH="0" baseline="0" dirty="0">
                <a:ln>
                  <a:noFill/>
                </a:ln>
                <a:solidFill>
                  <a:srgbClr val="0B0B0B"/>
                </a:solidFill>
                <a:effectLst/>
                <a:latin typeface="Arial" panose="020B0604020202020204" pitchFamily="34" charset="0"/>
                <a:ea typeface="Open Sans"/>
              </a:rPr>
              <a:t>scale</a:t>
            </a:r>
            <a:r>
              <a:rPr kumimoji="0" lang="en-US" altLang="en-US" sz="1400" b="0" i="0" u="none" strike="noStrike" cap="none" normalizeH="0" baseline="0" dirty="0">
                <a:ln>
                  <a:noFill/>
                </a:ln>
                <a:solidFill>
                  <a:srgbClr val="0B0B0B"/>
                </a:solidFill>
                <a:effectLst/>
                <a:latin typeface="Arial" panose="020B0604020202020204" pitchFamily="34" charset="0"/>
                <a:ea typeface="Open Sans"/>
              </a:rPr>
              <a:t> the neurons output. To be understand this, let us consider a simple fully connected layer containing 10 neurons. We are using a dropout probability of 0.5. Well during training, a neuron in the next fully connected layer will on average receive an input from 5 neurons. However, during testing, the same neurons will receive an input from 10 neurons. To get a similar behavior during training and testing, we need to scale the neuron's output by 0.5 during testing time.</a:t>
            </a:r>
            <a:endParaRPr kumimoji="0" lang="en-US" altLang="en-US" sz="14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400" b="0" i="0" u="none" strike="noStrike" cap="none" normalizeH="0" baseline="0" dirty="0">
                <a:ln>
                  <a:noFill/>
                </a:ln>
                <a:solidFill>
                  <a:srgbClr val="0B0B0B"/>
                </a:solidFill>
                <a:effectLst/>
                <a:latin typeface="Arial" panose="020B0604020202020204" pitchFamily="34" charset="0"/>
                <a:ea typeface="Open Sans"/>
              </a:rPr>
              <a:t>In practice, we use something called </a:t>
            </a:r>
            <a:r>
              <a:rPr kumimoji="0" lang="en-US" altLang="en-US" sz="1400" b="1" i="0" u="none" strike="noStrike" cap="none" normalizeH="0" baseline="0" dirty="0">
                <a:ln>
                  <a:noFill/>
                </a:ln>
                <a:solidFill>
                  <a:srgbClr val="0B0B0B"/>
                </a:solidFill>
                <a:effectLst/>
                <a:latin typeface="Arial" panose="020B0604020202020204" pitchFamily="34" charset="0"/>
                <a:ea typeface="Open Sans"/>
              </a:rPr>
              <a:t>inverted dropout</a:t>
            </a:r>
            <a:r>
              <a:rPr kumimoji="0" lang="en-US" altLang="en-US" sz="1400" b="0" i="0" u="none" strike="noStrike" cap="none" normalizeH="0" baseline="0" dirty="0">
                <a:ln>
                  <a:noFill/>
                </a:ln>
                <a:solidFill>
                  <a:srgbClr val="0B0B0B"/>
                </a:solidFill>
                <a:effectLst/>
                <a:latin typeface="Arial" panose="020B0604020202020204" pitchFamily="34" charset="0"/>
                <a:ea typeface="Open Sans"/>
              </a:rPr>
              <a:t>, where scaling is happening during training. Why? Because we want the model to be as fast as possible when deployed, so we'd rather have even this small operation happen during training instead of at inference time.</a:t>
            </a:r>
            <a:endParaRPr kumimoji="0" lang="en-US" altLang="en-US" sz="1400" b="0" i="0" u="none" strike="noStrike" cap="none" normalizeH="0" baseline="0" dirty="0">
              <a:ln>
                <a:noFill/>
              </a:ln>
              <a:solidFill>
                <a:schemeClr val="tx1"/>
              </a:solidFill>
              <a:effectLst/>
              <a:latin typeface="Arial" panose="020B0604020202020204" pitchFamily="34" charset="0"/>
            </a:endParaRPr>
          </a:p>
        </p:txBody>
      </p:sp>
      <p:sp>
        <p:nvSpPr>
          <p:cNvPr id="4" name="正方形/長方形 3">
            <a:extLst>
              <a:ext uri="{FF2B5EF4-FFF2-40B4-BE49-F238E27FC236}">
                <a16:creationId xmlns:a16="http://schemas.microsoft.com/office/drawing/2014/main" id="{02A79D25-C229-4E37-93FB-221837303E32}"/>
              </a:ext>
            </a:extLst>
          </p:cNvPr>
          <p:cNvSpPr/>
          <p:nvPr/>
        </p:nvSpPr>
        <p:spPr>
          <a:xfrm>
            <a:off x="139135" y="565447"/>
            <a:ext cx="968022" cy="369332"/>
          </a:xfrm>
          <a:prstGeom prst="rect">
            <a:avLst/>
          </a:prstGeom>
        </p:spPr>
        <p:txBody>
          <a:bodyPr wrap="none">
            <a:spAutoFit/>
          </a:bodyPr>
          <a:lstStyle/>
          <a:p>
            <a:r>
              <a:rPr lang="en-IN" dirty="0">
                <a:solidFill>
                  <a:srgbClr val="0B0B0B"/>
                </a:solidFill>
                <a:latin typeface="var(--chakra-fonts-heading)"/>
              </a:rPr>
              <a:t>Dropout</a:t>
            </a:r>
            <a:endParaRPr lang="en-IN" b="0" i="0" dirty="0">
              <a:solidFill>
                <a:srgbClr val="0B0B0B"/>
              </a:solidFill>
              <a:effectLst/>
              <a:latin typeface="var(--chakra-fonts-heading)"/>
            </a:endParaRPr>
          </a:p>
        </p:txBody>
      </p:sp>
      <p:pic>
        <p:nvPicPr>
          <p:cNvPr id="5" name="図 4">
            <a:extLst>
              <a:ext uri="{FF2B5EF4-FFF2-40B4-BE49-F238E27FC236}">
                <a16:creationId xmlns:a16="http://schemas.microsoft.com/office/drawing/2014/main" id="{74047268-52A5-43D4-9F9E-394292519571}"/>
              </a:ext>
            </a:extLst>
          </p:cNvPr>
          <p:cNvPicPr>
            <a:picLocks noChangeAspect="1"/>
          </p:cNvPicPr>
          <p:nvPr/>
        </p:nvPicPr>
        <p:blipFill>
          <a:blip r:embed="rId3"/>
          <a:stretch>
            <a:fillRect/>
          </a:stretch>
        </p:blipFill>
        <p:spPr>
          <a:xfrm>
            <a:off x="2144486" y="1084784"/>
            <a:ext cx="6949440" cy="3048000"/>
          </a:xfrm>
          <a:prstGeom prst="rect">
            <a:avLst/>
          </a:prstGeom>
        </p:spPr>
      </p:pic>
    </p:spTree>
    <p:extLst>
      <p:ext uri="{BB962C8B-B14F-4D97-AF65-F5344CB8AC3E}">
        <p14:creationId xmlns:p14="http://schemas.microsoft.com/office/powerpoint/2010/main" val="696961744"/>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図 1">
            <a:extLst>
              <a:ext uri="{FF2B5EF4-FFF2-40B4-BE49-F238E27FC236}">
                <a16:creationId xmlns:a16="http://schemas.microsoft.com/office/drawing/2014/main" id="{4E095BEB-D932-47DC-8204-C9C99C3AAA1F}"/>
              </a:ext>
            </a:extLst>
          </p:cNvPr>
          <p:cNvPicPr>
            <a:picLocks noChangeAspect="1"/>
          </p:cNvPicPr>
          <p:nvPr/>
        </p:nvPicPr>
        <p:blipFill>
          <a:blip r:embed="rId2"/>
          <a:stretch>
            <a:fillRect/>
          </a:stretch>
        </p:blipFill>
        <p:spPr>
          <a:xfrm>
            <a:off x="461574" y="363894"/>
            <a:ext cx="11602840" cy="4721289"/>
          </a:xfrm>
          <a:prstGeom prst="rect">
            <a:avLst/>
          </a:prstGeom>
        </p:spPr>
      </p:pic>
    </p:spTree>
    <p:extLst>
      <p:ext uri="{BB962C8B-B14F-4D97-AF65-F5344CB8AC3E}">
        <p14:creationId xmlns:p14="http://schemas.microsoft.com/office/powerpoint/2010/main" val="355837794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正方形/長方形 1">
            <a:extLst>
              <a:ext uri="{FF2B5EF4-FFF2-40B4-BE49-F238E27FC236}">
                <a16:creationId xmlns:a16="http://schemas.microsoft.com/office/drawing/2014/main" id="{9294E4F1-6CBB-4AE4-AAEC-6E2269DD9899}"/>
              </a:ext>
            </a:extLst>
          </p:cNvPr>
          <p:cNvSpPr/>
          <p:nvPr/>
        </p:nvSpPr>
        <p:spPr>
          <a:xfrm>
            <a:off x="205273" y="4685056"/>
            <a:ext cx="12098694" cy="1477328"/>
          </a:xfrm>
          <a:prstGeom prst="rect">
            <a:avLst/>
          </a:prstGeom>
        </p:spPr>
        <p:txBody>
          <a:bodyPr wrap="square">
            <a:spAutoFit/>
          </a:bodyPr>
          <a:lstStyle/>
          <a:p>
            <a:r>
              <a:rPr lang="en-IN" b="1" dirty="0">
                <a:solidFill>
                  <a:srgbClr val="0B0B0B"/>
                </a:solidFill>
                <a:latin typeface="Open Sans"/>
              </a:rPr>
              <a:t>Batch Normalization</a:t>
            </a:r>
            <a:r>
              <a:rPr lang="en-IN" dirty="0">
                <a:solidFill>
                  <a:srgbClr val="0B0B0B"/>
                </a:solidFill>
                <a:latin typeface="Open Sans"/>
              </a:rPr>
              <a:t> or </a:t>
            </a:r>
            <a:r>
              <a:rPr lang="en-IN" dirty="0" err="1">
                <a:solidFill>
                  <a:srgbClr val="0B0B0B"/>
                </a:solidFill>
                <a:latin typeface="Open Sans"/>
              </a:rPr>
              <a:t>Batchnorm</a:t>
            </a:r>
            <a:r>
              <a:rPr lang="en-IN" dirty="0">
                <a:solidFill>
                  <a:srgbClr val="0B0B0B"/>
                </a:solidFill>
                <a:latin typeface="Open Sans"/>
              </a:rPr>
              <a:t> was first introduced in a </a:t>
            </a:r>
            <a:r>
              <a:rPr lang="en-IN" b="1" u="sng" dirty="0">
                <a:solidFill>
                  <a:srgbClr val="2015FF"/>
                </a:solidFill>
                <a:latin typeface="Open Sans"/>
                <a:hlinkClick r:id="rId2"/>
              </a:rPr>
              <a:t>2015 paper(opens in a new tab)</a:t>
            </a:r>
            <a:r>
              <a:rPr lang="en-IN" dirty="0">
                <a:solidFill>
                  <a:srgbClr val="0B0B0B"/>
                </a:solidFill>
                <a:latin typeface="Open Sans"/>
              </a:rPr>
              <a:t>. A </a:t>
            </a:r>
            <a:r>
              <a:rPr lang="en-IN" dirty="0" err="1">
                <a:solidFill>
                  <a:srgbClr val="0B0B0B"/>
                </a:solidFill>
                <a:latin typeface="Open Sans"/>
              </a:rPr>
              <a:t>batchnorm</a:t>
            </a:r>
            <a:r>
              <a:rPr lang="en-IN" dirty="0">
                <a:solidFill>
                  <a:srgbClr val="0B0B0B"/>
                </a:solidFill>
                <a:latin typeface="Open Sans"/>
              </a:rPr>
              <a:t> layers computes batch statistics and scales its inputs using these statistics. By doing so, </a:t>
            </a:r>
            <a:r>
              <a:rPr lang="en-IN" dirty="0" err="1">
                <a:solidFill>
                  <a:srgbClr val="0B0B0B"/>
                </a:solidFill>
                <a:latin typeface="Open Sans"/>
              </a:rPr>
              <a:t>Batchnorm</a:t>
            </a:r>
            <a:r>
              <a:rPr lang="en-IN" dirty="0">
                <a:solidFill>
                  <a:srgbClr val="0B0B0B"/>
                </a:solidFill>
                <a:latin typeface="Open Sans"/>
              </a:rPr>
              <a:t> improves the convergence time of neural networks. Similarly to Dropout, </a:t>
            </a:r>
            <a:r>
              <a:rPr lang="en-IN" dirty="0" err="1">
                <a:solidFill>
                  <a:srgbClr val="0B0B0B"/>
                </a:solidFill>
                <a:latin typeface="Open Sans"/>
              </a:rPr>
              <a:t>Batchnorm</a:t>
            </a:r>
            <a:r>
              <a:rPr lang="en-IN" dirty="0">
                <a:solidFill>
                  <a:srgbClr val="0B0B0B"/>
                </a:solidFill>
                <a:latin typeface="Open Sans"/>
              </a:rPr>
              <a:t> behaves differently during training and testing. During training, this layer calculates an </a:t>
            </a:r>
            <a:r>
              <a:rPr lang="en-IN" b="1" dirty="0">
                <a:solidFill>
                  <a:srgbClr val="0B0B0B"/>
                </a:solidFill>
                <a:latin typeface="Open Sans"/>
              </a:rPr>
              <a:t>exponential moving average</a:t>
            </a:r>
            <a:r>
              <a:rPr lang="en-IN" dirty="0">
                <a:solidFill>
                  <a:srgbClr val="0B0B0B"/>
                </a:solidFill>
                <a:latin typeface="Open Sans"/>
              </a:rPr>
              <a:t> of batch statistics. During testing, these statistics are used instead of the batch statistics from the test batches.</a:t>
            </a:r>
            <a:endParaRPr lang="en-IN" dirty="0"/>
          </a:p>
        </p:txBody>
      </p:sp>
      <p:pic>
        <p:nvPicPr>
          <p:cNvPr id="3" name="図 2">
            <a:extLst>
              <a:ext uri="{FF2B5EF4-FFF2-40B4-BE49-F238E27FC236}">
                <a16:creationId xmlns:a16="http://schemas.microsoft.com/office/drawing/2014/main" id="{39BA997F-9FA2-4CDC-8EBA-C9416DE90B4D}"/>
              </a:ext>
            </a:extLst>
          </p:cNvPr>
          <p:cNvPicPr>
            <a:picLocks noChangeAspect="1"/>
          </p:cNvPicPr>
          <p:nvPr/>
        </p:nvPicPr>
        <p:blipFill>
          <a:blip r:embed="rId3"/>
          <a:stretch>
            <a:fillRect/>
          </a:stretch>
        </p:blipFill>
        <p:spPr>
          <a:xfrm>
            <a:off x="1046048" y="492879"/>
            <a:ext cx="10099903" cy="3649329"/>
          </a:xfrm>
          <a:prstGeom prst="rect">
            <a:avLst/>
          </a:prstGeom>
        </p:spPr>
      </p:pic>
    </p:spTree>
    <p:extLst>
      <p:ext uri="{BB962C8B-B14F-4D97-AF65-F5344CB8AC3E}">
        <p14:creationId xmlns:p14="http://schemas.microsoft.com/office/powerpoint/2010/main" val="3519233429"/>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図 1">
            <a:extLst>
              <a:ext uri="{FF2B5EF4-FFF2-40B4-BE49-F238E27FC236}">
                <a16:creationId xmlns:a16="http://schemas.microsoft.com/office/drawing/2014/main" id="{E6D837B4-4C8C-416A-A863-54E440408518}"/>
              </a:ext>
            </a:extLst>
          </p:cNvPr>
          <p:cNvPicPr>
            <a:picLocks noChangeAspect="1"/>
          </p:cNvPicPr>
          <p:nvPr/>
        </p:nvPicPr>
        <p:blipFill>
          <a:blip r:embed="rId2"/>
          <a:stretch>
            <a:fillRect/>
          </a:stretch>
        </p:blipFill>
        <p:spPr>
          <a:xfrm>
            <a:off x="1661821" y="121589"/>
            <a:ext cx="9353550" cy="4543425"/>
          </a:xfrm>
          <a:prstGeom prst="rect">
            <a:avLst/>
          </a:prstGeom>
        </p:spPr>
      </p:pic>
    </p:spTree>
    <p:extLst>
      <p:ext uri="{BB962C8B-B14F-4D97-AF65-F5344CB8AC3E}">
        <p14:creationId xmlns:p14="http://schemas.microsoft.com/office/powerpoint/2010/main" val="836500569"/>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図 1">
            <a:extLst>
              <a:ext uri="{FF2B5EF4-FFF2-40B4-BE49-F238E27FC236}">
                <a16:creationId xmlns:a16="http://schemas.microsoft.com/office/drawing/2014/main" id="{740793DD-DD02-4287-8CA4-AB3998F8EE80}"/>
              </a:ext>
            </a:extLst>
          </p:cNvPr>
          <p:cNvPicPr>
            <a:picLocks noChangeAspect="1"/>
          </p:cNvPicPr>
          <p:nvPr/>
        </p:nvPicPr>
        <p:blipFill>
          <a:blip r:embed="rId2"/>
          <a:stretch>
            <a:fillRect/>
          </a:stretch>
        </p:blipFill>
        <p:spPr>
          <a:xfrm>
            <a:off x="149289" y="214603"/>
            <a:ext cx="11747241" cy="4590662"/>
          </a:xfrm>
          <a:prstGeom prst="rect">
            <a:avLst/>
          </a:prstGeom>
        </p:spPr>
      </p:pic>
    </p:spTree>
    <p:extLst>
      <p:ext uri="{BB962C8B-B14F-4D97-AF65-F5344CB8AC3E}">
        <p14:creationId xmlns:p14="http://schemas.microsoft.com/office/powerpoint/2010/main" val="2638777911"/>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正方形/長方形 1">
            <a:extLst>
              <a:ext uri="{FF2B5EF4-FFF2-40B4-BE49-F238E27FC236}">
                <a16:creationId xmlns:a16="http://schemas.microsoft.com/office/drawing/2014/main" id="{29DD67A1-2785-4693-88A6-D16F50BD0C37}"/>
              </a:ext>
            </a:extLst>
          </p:cNvPr>
          <p:cNvSpPr/>
          <p:nvPr/>
        </p:nvSpPr>
        <p:spPr>
          <a:xfrm>
            <a:off x="0" y="5882753"/>
            <a:ext cx="12192000" cy="646331"/>
          </a:xfrm>
          <a:prstGeom prst="rect">
            <a:avLst/>
          </a:prstGeom>
        </p:spPr>
        <p:txBody>
          <a:bodyPr wrap="square">
            <a:spAutoFit/>
          </a:bodyPr>
          <a:lstStyle/>
          <a:p>
            <a:r>
              <a:rPr lang="en-IN" dirty="0">
                <a:solidFill>
                  <a:srgbClr val="0B0B0B"/>
                </a:solidFill>
                <a:latin typeface="Open Sans"/>
              </a:rPr>
              <a:t>The </a:t>
            </a:r>
            <a:r>
              <a:rPr lang="en-IN" b="1" dirty="0" err="1">
                <a:solidFill>
                  <a:srgbClr val="0B0B0B"/>
                </a:solidFill>
                <a:latin typeface="Open Sans"/>
              </a:rPr>
              <a:t>Alexnet</a:t>
            </a:r>
            <a:r>
              <a:rPr lang="en-IN" dirty="0">
                <a:solidFill>
                  <a:srgbClr val="0B0B0B"/>
                </a:solidFill>
                <a:latin typeface="Open Sans"/>
              </a:rPr>
              <a:t> architecture was a critical breakthrough in the field of computer vision for deep learning. In this </a:t>
            </a:r>
            <a:r>
              <a:rPr lang="en-IN" b="1" u="sng" dirty="0">
                <a:solidFill>
                  <a:srgbClr val="2015FF"/>
                </a:solidFill>
                <a:latin typeface="Open Sans"/>
                <a:hlinkClick r:id="rId2"/>
              </a:rPr>
              <a:t>2012 paper(opens in a new tab)</a:t>
            </a:r>
            <a:r>
              <a:rPr lang="en-IN" dirty="0">
                <a:solidFill>
                  <a:srgbClr val="0B0B0B"/>
                </a:solidFill>
                <a:latin typeface="Open Sans"/>
              </a:rPr>
              <a:t>, the authors successfully used a CNN trained on GPU to classify images.</a:t>
            </a:r>
            <a:endParaRPr lang="en-IN" dirty="0"/>
          </a:p>
        </p:txBody>
      </p:sp>
      <p:sp>
        <p:nvSpPr>
          <p:cNvPr id="3" name="正方形/長方形 2">
            <a:extLst>
              <a:ext uri="{FF2B5EF4-FFF2-40B4-BE49-F238E27FC236}">
                <a16:creationId xmlns:a16="http://schemas.microsoft.com/office/drawing/2014/main" id="{F2DE4488-0730-4C22-8942-9D78232C13F2}"/>
              </a:ext>
            </a:extLst>
          </p:cNvPr>
          <p:cNvSpPr/>
          <p:nvPr/>
        </p:nvSpPr>
        <p:spPr>
          <a:xfrm>
            <a:off x="0" y="144250"/>
            <a:ext cx="2803075" cy="369332"/>
          </a:xfrm>
          <a:prstGeom prst="rect">
            <a:avLst/>
          </a:prstGeom>
        </p:spPr>
        <p:txBody>
          <a:bodyPr wrap="none">
            <a:spAutoFit/>
          </a:bodyPr>
          <a:lstStyle/>
          <a:p>
            <a:r>
              <a:rPr lang="en-IN" dirty="0">
                <a:solidFill>
                  <a:srgbClr val="0B0B0B"/>
                </a:solidFill>
                <a:latin typeface="var(--chakra-fonts-heading)"/>
              </a:rPr>
              <a:t>Build a Custom Architecture</a:t>
            </a:r>
            <a:endParaRPr lang="en-IN" b="0" i="0" dirty="0">
              <a:solidFill>
                <a:srgbClr val="0B0B0B"/>
              </a:solidFill>
              <a:effectLst/>
              <a:latin typeface="var(--chakra-fonts-heading)"/>
            </a:endParaRPr>
          </a:p>
        </p:txBody>
      </p:sp>
      <p:sp>
        <p:nvSpPr>
          <p:cNvPr id="4" name="正方形/長方形 3">
            <a:extLst>
              <a:ext uri="{FF2B5EF4-FFF2-40B4-BE49-F238E27FC236}">
                <a16:creationId xmlns:a16="http://schemas.microsoft.com/office/drawing/2014/main" id="{F68A1361-29AF-4471-A1FB-68265718886E}"/>
              </a:ext>
            </a:extLst>
          </p:cNvPr>
          <p:cNvSpPr/>
          <p:nvPr/>
        </p:nvSpPr>
        <p:spPr>
          <a:xfrm>
            <a:off x="0" y="513582"/>
            <a:ext cx="922176" cy="369332"/>
          </a:xfrm>
          <a:prstGeom prst="rect">
            <a:avLst/>
          </a:prstGeom>
        </p:spPr>
        <p:txBody>
          <a:bodyPr wrap="none">
            <a:spAutoFit/>
          </a:bodyPr>
          <a:lstStyle/>
          <a:p>
            <a:r>
              <a:rPr lang="en-IN" dirty="0" err="1">
                <a:solidFill>
                  <a:srgbClr val="0B0B0B"/>
                </a:solidFill>
                <a:latin typeface="var(--chakra-fonts-heading)"/>
              </a:rPr>
              <a:t>AlexNet</a:t>
            </a:r>
            <a:endParaRPr lang="en-IN" b="0" i="0" dirty="0">
              <a:solidFill>
                <a:srgbClr val="0B0B0B"/>
              </a:solidFill>
              <a:effectLst/>
              <a:latin typeface="var(--chakra-fonts-heading)"/>
            </a:endParaRPr>
          </a:p>
        </p:txBody>
      </p:sp>
      <p:pic>
        <p:nvPicPr>
          <p:cNvPr id="5" name="図 4">
            <a:extLst>
              <a:ext uri="{FF2B5EF4-FFF2-40B4-BE49-F238E27FC236}">
                <a16:creationId xmlns:a16="http://schemas.microsoft.com/office/drawing/2014/main" id="{2F2636FF-8A8A-4341-A2F9-CC7F3072FE7F}"/>
              </a:ext>
            </a:extLst>
          </p:cNvPr>
          <p:cNvPicPr>
            <a:picLocks noChangeAspect="1"/>
          </p:cNvPicPr>
          <p:nvPr/>
        </p:nvPicPr>
        <p:blipFill>
          <a:blip r:embed="rId3"/>
          <a:stretch>
            <a:fillRect/>
          </a:stretch>
        </p:blipFill>
        <p:spPr>
          <a:xfrm>
            <a:off x="330833" y="979493"/>
            <a:ext cx="10277984" cy="4196095"/>
          </a:xfrm>
          <a:prstGeom prst="rect">
            <a:avLst/>
          </a:prstGeom>
        </p:spPr>
      </p:pic>
    </p:spTree>
    <p:extLst>
      <p:ext uri="{BB962C8B-B14F-4D97-AF65-F5344CB8AC3E}">
        <p14:creationId xmlns:p14="http://schemas.microsoft.com/office/powerpoint/2010/main" val="243150065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2094A243-004E-4B74-9E15-B38416AF2FB5}"/>
              </a:ext>
            </a:extLst>
          </p:cNvPr>
          <p:cNvSpPr>
            <a:spLocks noChangeArrowheads="1"/>
          </p:cNvSpPr>
          <p:nvPr/>
        </p:nvSpPr>
        <p:spPr bwMode="auto">
          <a:xfrm>
            <a:off x="124288" y="4479093"/>
            <a:ext cx="11798423" cy="2308324"/>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lang="en-US" altLang="en-US" dirty="0">
                <a:solidFill>
                  <a:srgbClr val="0B0B0B"/>
                </a:solidFill>
              </a:rPr>
              <a:t>Flattening the image is required to use it as an input to a fully connected layer. In the previous lesson, we saw that a fully connected layer of n neurons following a layer of m neurons has (m+1)</a:t>
            </a:r>
            <a:r>
              <a:rPr lang="en-US" altLang="en-US" dirty="0" err="1">
                <a:solidFill>
                  <a:srgbClr val="0B0B0B"/>
                </a:solidFill>
              </a:rPr>
              <a:t>xn</a:t>
            </a:r>
            <a:r>
              <a:rPr lang="en-US" altLang="en-US" dirty="0">
                <a:solidFill>
                  <a:srgbClr val="0B0B0B"/>
                </a:solidFill>
              </a:rPr>
              <a:t> parameters.</a:t>
            </a:r>
          </a:p>
          <a:p>
            <a:pPr marL="0" marR="0" lvl="0" indent="0" algn="l" defTabSz="914400" rtl="0" eaLnBrk="0" fontAlgn="base" latinLnBrk="0" hangingPunct="0">
              <a:lnSpc>
                <a:spcPct val="100000"/>
              </a:lnSpc>
              <a:spcBef>
                <a:spcPct val="0"/>
              </a:spcBef>
              <a:spcAft>
                <a:spcPct val="0"/>
              </a:spcAft>
              <a:buClrTx/>
              <a:buSzTx/>
              <a:buFontTx/>
              <a:buNone/>
              <a:tabLst/>
            </a:pPr>
            <a:r>
              <a:rPr lang="en-US" altLang="en-US" dirty="0">
                <a:solidFill>
                  <a:srgbClr val="0B0B0B"/>
                </a:solidFill>
              </a:rPr>
              <a:t>If our network has a single layer of 10 neurons and if we are using images of resolution 64x64x3, this layer will have 122880 weights and 10 biases. This is not going to scale well with more layers, more neurons and a higher image resolution. Thankfully, convolutional layers will help solve this problem!</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0" i="0" u="none" strike="noStrike" cap="none" normalizeH="0" baseline="0" dirty="0">
                <a:ln>
                  <a:noFill/>
                </a:ln>
                <a:solidFill>
                  <a:srgbClr val="0B0B0B"/>
                </a:solidFill>
                <a:effectLst/>
                <a:latin typeface="Arial" panose="020B0604020202020204" pitchFamily="34" charset="0"/>
                <a:ea typeface="Open Sans"/>
              </a:rPr>
              <a:t>Instead of flattening the image, we are now considering the image as an input volume. The convolutional layer, as opposed to the fully connected layer, will be </a:t>
            </a:r>
            <a:r>
              <a:rPr kumimoji="0" lang="en-US" altLang="en-US" sz="1800" b="1" i="0" u="none" strike="noStrike" cap="none" normalizeH="0" baseline="0" dirty="0">
                <a:ln>
                  <a:noFill/>
                </a:ln>
                <a:solidFill>
                  <a:srgbClr val="0B0B0B"/>
                </a:solidFill>
                <a:effectLst/>
                <a:latin typeface="Arial" panose="020B0604020202020204" pitchFamily="34" charset="0"/>
                <a:ea typeface="Open Sans"/>
              </a:rPr>
              <a:t>locally connected</a:t>
            </a:r>
            <a:r>
              <a:rPr kumimoji="0" lang="en-US" altLang="en-US" sz="1800" b="0" i="0" u="none" strike="noStrike" cap="none" normalizeH="0" baseline="0" dirty="0">
                <a:ln>
                  <a:noFill/>
                </a:ln>
                <a:solidFill>
                  <a:srgbClr val="0B0B0B"/>
                </a:solidFill>
                <a:effectLst/>
                <a:latin typeface="Arial" panose="020B0604020202020204" pitchFamily="34" charset="0"/>
                <a:ea typeface="Open Sans"/>
              </a:rPr>
              <a:t>. Indeed, each neuron in the convolutional layer will only be connected to small portion of the input volume.</a:t>
            </a: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pic>
        <p:nvPicPr>
          <p:cNvPr id="3" name="図 2">
            <a:extLst>
              <a:ext uri="{FF2B5EF4-FFF2-40B4-BE49-F238E27FC236}">
                <a16:creationId xmlns:a16="http://schemas.microsoft.com/office/drawing/2014/main" id="{BCE9AD91-30E6-4FA2-AD97-F38B8A918398}"/>
              </a:ext>
            </a:extLst>
          </p:cNvPr>
          <p:cNvPicPr>
            <a:picLocks noChangeAspect="1"/>
          </p:cNvPicPr>
          <p:nvPr/>
        </p:nvPicPr>
        <p:blipFill>
          <a:blip r:embed="rId2"/>
          <a:stretch>
            <a:fillRect/>
          </a:stretch>
        </p:blipFill>
        <p:spPr>
          <a:xfrm>
            <a:off x="1576664" y="554292"/>
            <a:ext cx="8863475" cy="3649230"/>
          </a:xfrm>
          <a:prstGeom prst="rect">
            <a:avLst/>
          </a:prstGeom>
        </p:spPr>
      </p:pic>
    </p:spTree>
    <p:extLst>
      <p:ext uri="{BB962C8B-B14F-4D97-AF65-F5344CB8AC3E}">
        <p14:creationId xmlns:p14="http://schemas.microsoft.com/office/powerpoint/2010/main" val="2308182841"/>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正方形/長方形 1">
            <a:extLst>
              <a:ext uri="{FF2B5EF4-FFF2-40B4-BE49-F238E27FC236}">
                <a16:creationId xmlns:a16="http://schemas.microsoft.com/office/drawing/2014/main" id="{F534EB01-32C3-4FE1-8002-62F59E6F6DF5}"/>
              </a:ext>
            </a:extLst>
          </p:cNvPr>
          <p:cNvSpPr/>
          <p:nvPr/>
        </p:nvSpPr>
        <p:spPr>
          <a:xfrm>
            <a:off x="111772" y="75006"/>
            <a:ext cx="605037" cy="369332"/>
          </a:xfrm>
          <a:prstGeom prst="rect">
            <a:avLst/>
          </a:prstGeom>
        </p:spPr>
        <p:txBody>
          <a:bodyPr wrap="none">
            <a:spAutoFit/>
          </a:bodyPr>
          <a:lstStyle/>
          <a:p>
            <a:r>
              <a:rPr lang="en-IN" dirty="0">
                <a:solidFill>
                  <a:srgbClr val="0B0B0B"/>
                </a:solidFill>
                <a:latin typeface="var(--chakra-fonts-heading)"/>
              </a:rPr>
              <a:t>VGG</a:t>
            </a:r>
            <a:endParaRPr lang="en-IN" b="0" i="0" dirty="0">
              <a:solidFill>
                <a:srgbClr val="0B0B0B"/>
              </a:solidFill>
              <a:effectLst/>
              <a:latin typeface="var(--chakra-fonts-heading)"/>
            </a:endParaRPr>
          </a:p>
        </p:txBody>
      </p:sp>
      <p:pic>
        <p:nvPicPr>
          <p:cNvPr id="3" name="図 2">
            <a:extLst>
              <a:ext uri="{FF2B5EF4-FFF2-40B4-BE49-F238E27FC236}">
                <a16:creationId xmlns:a16="http://schemas.microsoft.com/office/drawing/2014/main" id="{BAE9ADE7-1FB4-48ED-BF62-0EA65F431341}"/>
              </a:ext>
            </a:extLst>
          </p:cNvPr>
          <p:cNvPicPr>
            <a:picLocks noChangeAspect="1"/>
          </p:cNvPicPr>
          <p:nvPr/>
        </p:nvPicPr>
        <p:blipFill>
          <a:blip r:embed="rId2"/>
          <a:stretch>
            <a:fillRect/>
          </a:stretch>
        </p:blipFill>
        <p:spPr>
          <a:xfrm>
            <a:off x="0" y="538869"/>
            <a:ext cx="10963922" cy="3744414"/>
          </a:xfrm>
          <a:prstGeom prst="rect">
            <a:avLst/>
          </a:prstGeom>
        </p:spPr>
      </p:pic>
      <p:sp>
        <p:nvSpPr>
          <p:cNvPr id="4" name="Rectangle 1">
            <a:extLst>
              <a:ext uri="{FF2B5EF4-FFF2-40B4-BE49-F238E27FC236}">
                <a16:creationId xmlns:a16="http://schemas.microsoft.com/office/drawing/2014/main" id="{E6680DB2-826B-483C-827C-122274BB88EA}"/>
              </a:ext>
            </a:extLst>
          </p:cNvPr>
          <p:cNvSpPr>
            <a:spLocks noChangeArrowheads="1"/>
          </p:cNvSpPr>
          <p:nvPr/>
        </p:nvSpPr>
        <p:spPr bwMode="auto">
          <a:xfrm>
            <a:off x="111772" y="3862885"/>
            <a:ext cx="11908778" cy="1431161"/>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0" i="0" u="none" strike="noStrike" cap="none" normalizeH="0" baseline="0" dirty="0">
                <a:ln>
                  <a:noFill/>
                </a:ln>
                <a:solidFill>
                  <a:srgbClr val="0B0B0B"/>
                </a:solidFill>
                <a:effectLst/>
                <a:latin typeface="Arial" panose="020B0604020202020204" pitchFamily="34" charset="0"/>
                <a:ea typeface="Open Sans"/>
              </a:rPr>
              <a:t>In this </a:t>
            </a:r>
            <a:r>
              <a:rPr kumimoji="0" lang="en-US" altLang="en-US" sz="1800" b="1" i="0" u="sng" strike="noStrike" cap="none" normalizeH="0" baseline="0" dirty="0">
                <a:ln>
                  <a:noFill/>
                </a:ln>
                <a:solidFill>
                  <a:srgbClr val="2015FF"/>
                </a:solidFill>
                <a:effectLst/>
                <a:latin typeface="Arial" panose="020B0604020202020204" pitchFamily="34" charset="0"/>
                <a:ea typeface="Open Sans"/>
                <a:hlinkClick r:id="rId3"/>
              </a:rPr>
              <a:t>2015 paper(opens in a new tab)</a:t>
            </a:r>
            <a:r>
              <a:rPr kumimoji="0" lang="en-US" altLang="en-US" sz="1800" b="0" i="0" u="none" strike="noStrike" cap="none" normalizeH="0" baseline="0" dirty="0">
                <a:ln>
                  <a:noFill/>
                </a:ln>
                <a:solidFill>
                  <a:srgbClr val="0B0B0B"/>
                </a:solidFill>
                <a:effectLst/>
                <a:latin typeface="Arial" panose="020B0604020202020204" pitchFamily="34" charset="0"/>
                <a:ea typeface="Open Sans"/>
              </a:rPr>
              <a:t>, the authors introduced two very important concepts:</a:t>
            </a: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0" i="0" u="none" strike="noStrike" cap="none" normalizeH="0" baseline="0" dirty="0">
                <a:ln>
                  <a:noFill/>
                </a:ln>
                <a:solidFill>
                  <a:srgbClr val="0B0B0B"/>
                </a:solidFill>
                <a:effectLst/>
                <a:latin typeface="Arial" panose="020B0604020202020204" pitchFamily="34" charset="0"/>
                <a:ea typeface="Open Sans"/>
              </a:rPr>
              <a:t>using smaller filter sizes, in this case </a:t>
            </a:r>
            <a:r>
              <a:rPr kumimoji="0" lang="en-US" altLang="en-US" sz="1000" b="0" i="0" u="none" strike="noStrike" cap="none" normalizeH="0" baseline="0" dirty="0">
                <a:ln>
                  <a:noFill/>
                </a:ln>
                <a:solidFill>
                  <a:srgbClr val="0B0B0B"/>
                </a:solidFill>
                <a:effectLst/>
                <a:latin typeface="Arial Unicode MS"/>
                <a:ea typeface="var(--chakra-fonts-mono)"/>
              </a:rPr>
              <a:t>3x3</a:t>
            </a:r>
            <a:r>
              <a:rPr kumimoji="0" lang="en-US" altLang="en-US" sz="800" b="0" i="0" u="none" strike="noStrike" cap="none" normalizeH="0" baseline="0" dirty="0">
                <a:ln>
                  <a:noFill/>
                </a:ln>
                <a:solidFill>
                  <a:srgbClr val="0B0B0B"/>
                </a:solidFill>
                <a:effectLst/>
                <a:ea typeface="Open Sans"/>
              </a:rPr>
              <a:t> </a:t>
            </a:r>
            <a:r>
              <a:rPr kumimoji="0" lang="en-US" altLang="en-US" sz="1800" b="0" i="0" u="none" strike="noStrike" cap="none" normalizeH="0" baseline="0" dirty="0">
                <a:ln>
                  <a:noFill/>
                </a:ln>
                <a:solidFill>
                  <a:srgbClr val="0B0B0B"/>
                </a:solidFill>
                <a:effectLst/>
                <a:latin typeface="Arial" panose="020B0604020202020204" pitchFamily="34" charset="0"/>
                <a:ea typeface="Open Sans"/>
              </a:rPr>
              <a:t>filters.</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0" i="0" u="none" strike="noStrike" cap="none" normalizeH="0" baseline="0" dirty="0">
                <a:ln>
                  <a:noFill/>
                </a:ln>
                <a:solidFill>
                  <a:srgbClr val="0B0B0B"/>
                </a:solidFill>
                <a:effectLst/>
                <a:latin typeface="Arial" panose="020B0604020202020204" pitchFamily="34" charset="0"/>
                <a:ea typeface="Open Sans"/>
              </a:rPr>
              <a:t>using convolutional blocks: blocks of 2 or 3 convolutional layers followed by one pooling layer.</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0" i="0" u="none" strike="noStrike" cap="none" normalizeH="0" baseline="0" dirty="0">
                <a:ln>
                  <a:noFill/>
                </a:ln>
                <a:solidFill>
                  <a:srgbClr val="0B0B0B"/>
                </a:solidFill>
                <a:effectLst/>
                <a:latin typeface="Arial" panose="020B0604020202020204" pitchFamily="34" charset="0"/>
                <a:ea typeface="Open Sans"/>
              </a:rPr>
              <a:t>By stacking multiple convolutional layers with small filters, we create a block that has less parameters than a single layer with larger filter sizes, while having the same effective receptive field and more non-linearities.</a:t>
            </a: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3138397484"/>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図 1">
            <a:extLst>
              <a:ext uri="{FF2B5EF4-FFF2-40B4-BE49-F238E27FC236}">
                <a16:creationId xmlns:a16="http://schemas.microsoft.com/office/drawing/2014/main" id="{C1D39483-65A9-4764-9E3D-7879FA642B6E}"/>
              </a:ext>
            </a:extLst>
          </p:cNvPr>
          <p:cNvPicPr>
            <a:picLocks noChangeAspect="1"/>
          </p:cNvPicPr>
          <p:nvPr/>
        </p:nvPicPr>
        <p:blipFill>
          <a:blip r:embed="rId2"/>
          <a:stretch>
            <a:fillRect/>
          </a:stretch>
        </p:blipFill>
        <p:spPr>
          <a:xfrm>
            <a:off x="1090820" y="0"/>
            <a:ext cx="9180645" cy="3518637"/>
          </a:xfrm>
          <a:prstGeom prst="rect">
            <a:avLst/>
          </a:prstGeom>
        </p:spPr>
      </p:pic>
      <p:pic>
        <p:nvPicPr>
          <p:cNvPr id="3" name="図 2">
            <a:extLst>
              <a:ext uri="{FF2B5EF4-FFF2-40B4-BE49-F238E27FC236}">
                <a16:creationId xmlns:a16="http://schemas.microsoft.com/office/drawing/2014/main" id="{5EA81EB1-D094-4E51-994E-6F7911B1EDD3}"/>
              </a:ext>
            </a:extLst>
          </p:cNvPr>
          <p:cNvPicPr>
            <a:picLocks noChangeAspect="1"/>
          </p:cNvPicPr>
          <p:nvPr/>
        </p:nvPicPr>
        <p:blipFill>
          <a:blip r:embed="rId3"/>
          <a:stretch>
            <a:fillRect/>
          </a:stretch>
        </p:blipFill>
        <p:spPr>
          <a:xfrm>
            <a:off x="1454792" y="3086851"/>
            <a:ext cx="7777995" cy="3771149"/>
          </a:xfrm>
          <a:prstGeom prst="rect">
            <a:avLst/>
          </a:prstGeom>
        </p:spPr>
      </p:pic>
    </p:spTree>
    <p:extLst>
      <p:ext uri="{BB962C8B-B14F-4D97-AF65-F5344CB8AC3E}">
        <p14:creationId xmlns:p14="http://schemas.microsoft.com/office/powerpoint/2010/main" val="3489591071"/>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正方形/長方形 1">
            <a:extLst>
              <a:ext uri="{FF2B5EF4-FFF2-40B4-BE49-F238E27FC236}">
                <a16:creationId xmlns:a16="http://schemas.microsoft.com/office/drawing/2014/main" id="{E521B2B7-A346-4121-BA3C-2269399D7DA3}"/>
              </a:ext>
            </a:extLst>
          </p:cNvPr>
          <p:cNvSpPr/>
          <p:nvPr/>
        </p:nvSpPr>
        <p:spPr>
          <a:xfrm>
            <a:off x="95290" y="75005"/>
            <a:ext cx="851067" cy="369332"/>
          </a:xfrm>
          <a:prstGeom prst="rect">
            <a:avLst/>
          </a:prstGeom>
        </p:spPr>
        <p:txBody>
          <a:bodyPr wrap="none">
            <a:spAutoFit/>
          </a:bodyPr>
          <a:lstStyle/>
          <a:p>
            <a:r>
              <a:rPr lang="en-IN" dirty="0" err="1">
                <a:solidFill>
                  <a:srgbClr val="0B0B0B"/>
                </a:solidFill>
                <a:latin typeface="var(--chakra-fonts-heading)"/>
              </a:rPr>
              <a:t>ResNet</a:t>
            </a:r>
            <a:endParaRPr lang="en-IN" b="0" i="0" dirty="0">
              <a:solidFill>
                <a:srgbClr val="0B0B0B"/>
              </a:solidFill>
              <a:effectLst/>
              <a:latin typeface="var(--chakra-fonts-heading)"/>
            </a:endParaRPr>
          </a:p>
        </p:txBody>
      </p:sp>
      <p:sp>
        <p:nvSpPr>
          <p:cNvPr id="3" name="正方形/長方形 2">
            <a:extLst>
              <a:ext uri="{FF2B5EF4-FFF2-40B4-BE49-F238E27FC236}">
                <a16:creationId xmlns:a16="http://schemas.microsoft.com/office/drawing/2014/main" id="{F42111D0-DD5A-4109-BDCF-7139259787F8}"/>
              </a:ext>
            </a:extLst>
          </p:cNvPr>
          <p:cNvSpPr/>
          <p:nvPr/>
        </p:nvSpPr>
        <p:spPr>
          <a:xfrm>
            <a:off x="47645" y="4751670"/>
            <a:ext cx="12096710" cy="2092881"/>
          </a:xfrm>
          <a:prstGeom prst="rect">
            <a:avLst/>
          </a:prstGeom>
        </p:spPr>
        <p:txBody>
          <a:bodyPr wrap="square">
            <a:spAutoFit/>
          </a:bodyPr>
          <a:lstStyle/>
          <a:p>
            <a:r>
              <a:rPr lang="en-IN" sz="1400" dirty="0">
                <a:solidFill>
                  <a:srgbClr val="0B0B0B"/>
                </a:solidFill>
                <a:latin typeface="Open Sans"/>
              </a:rPr>
              <a:t>In another very important </a:t>
            </a:r>
            <a:r>
              <a:rPr lang="en-IN" sz="1400" b="1" u="sng" dirty="0">
                <a:solidFill>
                  <a:srgbClr val="2015FF"/>
                </a:solidFill>
                <a:latin typeface="Open Sans"/>
                <a:hlinkClick r:id="rId2"/>
              </a:rPr>
              <a:t>paper published in 2015(opens in a new tab)</a:t>
            </a:r>
            <a:r>
              <a:rPr lang="en-IN" sz="1400" dirty="0">
                <a:solidFill>
                  <a:srgbClr val="0B0B0B"/>
                </a:solidFill>
                <a:latin typeface="Open Sans"/>
              </a:rPr>
              <a:t>, the authors introduced the Resnet architecture. They realized that networks with more layers started underperforming. To solve this and allow for deeper networks, the authors introduced the concept of </a:t>
            </a:r>
            <a:r>
              <a:rPr lang="en-IN" sz="1400" b="1" dirty="0">
                <a:solidFill>
                  <a:srgbClr val="0B0B0B"/>
                </a:solidFill>
                <a:latin typeface="Open Sans"/>
              </a:rPr>
              <a:t>residual connections</a:t>
            </a:r>
            <a:r>
              <a:rPr lang="en-IN" sz="1400" dirty="0">
                <a:solidFill>
                  <a:srgbClr val="0B0B0B"/>
                </a:solidFill>
                <a:latin typeface="Open Sans"/>
              </a:rPr>
              <a:t> or </a:t>
            </a:r>
            <a:r>
              <a:rPr lang="en-IN" sz="1400" b="1" dirty="0">
                <a:solidFill>
                  <a:srgbClr val="0B0B0B"/>
                </a:solidFill>
                <a:latin typeface="Open Sans"/>
              </a:rPr>
              <a:t>skip connections</a:t>
            </a:r>
            <a:r>
              <a:rPr lang="en-IN" sz="1400" dirty="0">
                <a:solidFill>
                  <a:srgbClr val="0B0B0B"/>
                </a:solidFill>
                <a:latin typeface="Open Sans"/>
              </a:rPr>
              <a:t>. A skip connection simply adds the input of a layer or a block of layers to its output. By doing so, it will alleviate gradient propagation issues linked to activation functions.</a:t>
            </a:r>
          </a:p>
          <a:p>
            <a:r>
              <a:rPr lang="en-IN" b="1" dirty="0">
                <a:solidFill>
                  <a:srgbClr val="0B0B0B"/>
                </a:solidFill>
                <a:latin typeface="var(--chakra-fonts-heading)"/>
              </a:rPr>
              <a:t>Inception</a:t>
            </a:r>
          </a:p>
          <a:p>
            <a:r>
              <a:rPr lang="en-IN" sz="1400" dirty="0">
                <a:solidFill>
                  <a:srgbClr val="0B0B0B"/>
                </a:solidFill>
                <a:latin typeface="Open Sans"/>
              </a:rPr>
              <a:t>One last neural network that may be of interest to you is the Inception network, introduced in </a:t>
            </a:r>
            <a:r>
              <a:rPr lang="en-IN" sz="1400" b="1" u="sng" dirty="0">
                <a:solidFill>
                  <a:srgbClr val="2015FF"/>
                </a:solidFill>
                <a:latin typeface="Open Sans"/>
                <a:hlinkClick r:id="rId3"/>
              </a:rPr>
              <a:t>this 2014 paper(opens in a new tab)</a:t>
            </a:r>
            <a:r>
              <a:rPr lang="en-IN" sz="1400" dirty="0">
                <a:solidFill>
                  <a:srgbClr val="0B0B0B"/>
                </a:solidFill>
                <a:latin typeface="Open Sans"/>
              </a:rPr>
              <a:t>. While it is beyond the scope of this course, it also has some interesting and ground-breaking research, such as the use of multiple different sizes of convolutional filters within a "layer", as well as the use even of 1x1 filters, enabling deep networks with often fewer parameters. Make sure to check out the paper if you want to dive deeper!</a:t>
            </a:r>
            <a:endParaRPr lang="en-IN" sz="1400" b="0" i="0" dirty="0">
              <a:solidFill>
                <a:srgbClr val="0B0B0B"/>
              </a:solidFill>
              <a:effectLst/>
              <a:latin typeface="Open Sans"/>
            </a:endParaRPr>
          </a:p>
        </p:txBody>
      </p:sp>
      <p:pic>
        <p:nvPicPr>
          <p:cNvPr id="4" name="図 3">
            <a:extLst>
              <a:ext uri="{FF2B5EF4-FFF2-40B4-BE49-F238E27FC236}">
                <a16:creationId xmlns:a16="http://schemas.microsoft.com/office/drawing/2014/main" id="{B05097E8-25FD-48F9-904A-891D99C70488}"/>
              </a:ext>
            </a:extLst>
          </p:cNvPr>
          <p:cNvPicPr>
            <a:picLocks noChangeAspect="1"/>
          </p:cNvPicPr>
          <p:nvPr/>
        </p:nvPicPr>
        <p:blipFill>
          <a:blip r:embed="rId4"/>
          <a:stretch>
            <a:fillRect/>
          </a:stretch>
        </p:blipFill>
        <p:spPr>
          <a:xfrm>
            <a:off x="1846556" y="356768"/>
            <a:ext cx="8106855" cy="4394902"/>
          </a:xfrm>
          <a:prstGeom prst="rect">
            <a:avLst/>
          </a:prstGeom>
        </p:spPr>
      </p:pic>
    </p:spTree>
    <p:extLst>
      <p:ext uri="{BB962C8B-B14F-4D97-AF65-F5344CB8AC3E}">
        <p14:creationId xmlns:p14="http://schemas.microsoft.com/office/powerpoint/2010/main" val="506098280"/>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図 1">
            <a:extLst>
              <a:ext uri="{FF2B5EF4-FFF2-40B4-BE49-F238E27FC236}">
                <a16:creationId xmlns:a16="http://schemas.microsoft.com/office/drawing/2014/main" id="{986DC175-5418-4ACB-BA8D-DAEC608BD594}"/>
              </a:ext>
            </a:extLst>
          </p:cNvPr>
          <p:cNvPicPr>
            <a:picLocks noChangeAspect="1"/>
          </p:cNvPicPr>
          <p:nvPr/>
        </p:nvPicPr>
        <p:blipFill>
          <a:blip r:embed="rId2"/>
          <a:stretch>
            <a:fillRect/>
          </a:stretch>
        </p:blipFill>
        <p:spPr>
          <a:xfrm>
            <a:off x="414337" y="136818"/>
            <a:ext cx="11363325" cy="4791075"/>
          </a:xfrm>
          <a:prstGeom prst="rect">
            <a:avLst/>
          </a:prstGeom>
        </p:spPr>
      </p:pic>
    </p:spTree>
    <p:extLst>
      <p:ext uri="{BB962C8B-B14F-4D97-AF65-F5344CB8AC3E}">
        <p14:creationId xmlns:p14="http://schemas.microsoft.com/office/powerpoint/2010/main" val="4099347615"/>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図 1">
            <a:extLst>
              <a:ext uri="{FF2B5EF4-FFF2-40B4-BE49-F238E27FC236}">
                <a16:creationId xmlns:a16="http://schemas.microsoft.com/office/drawing/2014/main" id="{60A8CB9E-43F9-4212-B772-43B48D708783}"/>
              </a:ext>
            </a:extLst>
          </p:cNvPr>
          <p:cNvPicPr>
            <a:picLocks noChangeAspect="1"/>
          </p:cNvPicPr>
          <p:nvPr/>
        </p:nvPicPr>
        <p:blipFill>
          <a:blip r:embed="rId2"/>
          <a:stretch>
            <a:fillRect/>
          </a:stretch>
        </p:blipFill>
        <p:spPr>
          <a:xfrm>
            <a:off x="0" y="0"/>
            <a:ext cx="12192000" cy="3143250"/>
          </a:xfrm>
          <a:prstGeom prst="rect">
            <a:avLst/>
          </a:prstGeom>
        </p:spPr>
      </p:pic>
      <p:pic>
        <p:nvPicPr>
          <p:cNvPr id="3" name="図 2">
            <a:extLst>
              <a:ext uri="{FF2B5EF4-FFF2-40B4-BE49-F238E27FC236}">
                <a16:creationId xmlns:a16="http://schemas.microsoft.com/office/drawing/2014/main" id="{B2766D93-150B-4657-A8F4-8FC2439B9463}"/>
              </a:ext>
            </a:extLst>
          </p:cNvPr>
          <p:cNvPicPr>
            <a:picLocks noChangeAspect="1"/>
          </p:cNvPicPr>
          <p:nvPr/>
        </p:nvPicPr>
        <p:blipFill>
          <a:blip r:embed="rId3"/>
          <a:stretch>
            <a:fillRect/>
          </a:stretch>
        </p:blipFill>
        <p:spPr>
          <a:xfrm>
            <a:off x="0" y="1792810"/>
            <a:ext cx="12192000" cy="3272380"/>
          </a:xfrm>
          <a:prstGeom prst="rect">
            <a:avLst/>
          </a:prstGeom>
        </p:spPr>
      </p:pic>
    </p:spTree>
    <p:extLst>
      <p:ext uri="{BB962C8B-B14F-4D97-AF65-F5344CB8AC3E}">
        <p14:creationId xmlns:p14="http://schemas.microsoft.com/office/powerpoint/2010/main" val="200691207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正方形/長方形 1">
            <a:extLst>
              <a:ext uri="{FF2B5EF4-FFF2-40B4-BE49-F238E27FC236}">
                <a16:creationId xmlns:a16="http://schemas.microsoft.com/office/drawing/2014/main" id="{7DDEB2F5-A51D-4560-92B0-C45065CD1EEE}"/>
              </a:ext>
            </a:extLst>
          </p:cNvPr>
          <p:cNvSpPr/>
          <p:nvPr/>
        </p:nvSpPr>
        <p:spPr>
          <a:xfrm>
            <a:off x="144199" y="83883"/>
            <a:ext cx="1800814" cy="369332"/>
          </a:xfrm>
          <a:prstGeom prst="rect">
            <a:avLst/>
          </a:prstGeom>
        </p:spPr>
        <p:txBody>
          <a:bodyPr wrap="none">
            <a:spAutoFit/>
          </a:bodyPr>
          <a:lstStyle/>
          <a:p>
            <a:r>
              <a:rPr lang="en-IN" dirty="0">
                <a:solidFill>
                  <a:srgbClr val="0B0B0B"/>
                </a:solidFill>
                <a:latin typeface="var(--chakra-fonts-heading)"/>
              </a:rPr>
              <a:t>Transfer Learning</a:t>
            </a:r>
            <a:endParaRPr lang="en-IN" b="0" i="0" dirty="0">
              <a:solidFill>
                <a:srgbClr val="0B0B0B"/>
              </a:solidFill>
              <a:effectLst/>
              <a:latin typeface="var(--chakra-fonts-heading)"/>
            </a:endParaRPr>
          </a:p>
        </p:txBody>
      </p:sp>
      <p:pic>
        <p:nvPicPr>
          <p:cNvPr id="3" name="図 2">
            <a:extLst>
              <a:ext uri="{FF2B5EF4-FFF2-40B4-BE49-F238E27FC236}">
                <a16:creationId xmlns:a16="http://schemas.microsoft.com/office/drawing/2014/main" id="{95CC9138-AA9A-4A61-8A79-8877FA3D10EA}"/>
              </a:ext>
            </a:extLst>
          </p:cNvPr>
          <p:cNvPicPr>
            <a:picLocks noChangeAspect="1"/>
          </p:cNvPicPr>
          <p:nvPr/>
        </p:nvPicPr>
        <p:blipFill>
          <a:blip r:embed="rId2"/>
          <a:stretch>
            <a:fillRect/>
          </a:stretch>
        </p:blipFill>
        <p:spPr>
          <a:xfrm>
            <a:off x="144199" y="574013"/>
            <a:ext cx="8413875" cy="3135880"/>
          </a:xfrm>
          <a:prstGeom prst="rect">
            <a:avLst/>
          </a:prstGeom>
        </p:spPr>
      </p:pic>
      <p:sp>
        <p:nvSpPr>
          <p:cNvPr id="4" name="正方形/長方形 3">
            <a:extLst>
              <a:ext uri="{FF2B5EF4-FFF2-40B4-BE49-F238E27FC236}">
                <a16:creationId xmlns:a16="http://schemas.microsoft.com/office/drawing/2014/main" id="{9F87CEB2-0A68-4917-BBE9-0E9B7C49846A}"/>
              </a:ext>
            </a:extLst>
          </p:cNvPr>
          <p:cNvSpPr/>
          <p:nvPr/>
        </p:nvSpPr>
        <p:spPr>
          <a:xfrm>
            <a:off x="144199" y="3709893"/>
            <a:ext cx="11665258" cy="3139321"/>
          </a:xfrm>
          <a:prstGeom prst="rect">
            <a:avLst/>
          </a:prstGeom>
        </p:spPr>
        <p:txBody>
          <a:bodyPr wrap="square">
            <a:spAutoFit/>
          </a:bodyPr>
          <a:lstStyle/>
          <a:p>
            <a:r>
              <a:rPr lang="en-IN" dirty="0">
                <a:solidFill>
                  <a:srgbClr val="0B0B0B"/>
                </a:solidFill>
                <a:latin typeface="var(--chakra-fonts-heading)"/>
              </a:rPr>
              <a:t>The Four Main Cases When Using Transfer Learning</a:t>
            </a:r>
          </a:p>
          <a:p>
            <a:r>
              <a:rPr lang="en-IN" dirty="0">
                <a:solidFill>
                  <a:srgbClr val="0B0B0B"/>
                </a:solidFill>
                <a:latin typeface="Open Sans"/>
              </a:rPr>
              <a:t>Transfer learning involves taking a pre-trained neural network and adapting the neural network to a new, different data set.</a:t>
            </a:r>
          </a:p>
          <a:p>
            <a:r>
              <a:rPr lang="en-IN" dirty="0">
                <a:solidFill>
                  <a:srgbClr val="0B0B0B"/>
                </a:solidFill>
                <a:latin typeface="Open Sans"/>
              </a:rPr>
              <a:t>Depending on both:</a:t>
            </a:r>
          </a:p>
          <a:p>
            <a:pPr>
              <a:buFont typeface="Arial" panose="020B0604020202020204" pitchFamily="34" charset="0"/>
              <a:buChar char="•"/>
            </a:pPr>
            <a:r>
              <a:rPr lang="en-IN" dirty="0">
                <a:solidFill>
                  <a:srgbClr val="0B0B0B"/>
                </a:solidFill>
                <a:latin typeface="Open Sans"/>
              </a:rPr>
              <a:t>the size of the new data set, and</a:t>
            </a:r>
          </a:p>
          <a:p>
            <a:pPr>
              <a:buFont typeface="Arial" panose="020B0604020202020204" pitchFamily="34" charset="0"/>
              <a:buChar char="•"/>
            </a:pPr>
            <a:r>
              <a:rPr lang="en-IN" dirty="0">
                <a:solidFill>
                  <a:srgbClr val="0B0B0B"/>
                </a:solidFill>
                <a:latin typeface="Open Sans"/>
              </a:rPr>
              <a:t>the similarity of the new data set to the original data set</a:t>
            </a:r>
          </a:p>
          <a:p>
            <a:r>
              <a:rPr lang="en-IN" dirty="0">
                <a:solidFill>
                  <a:srgbClr val="0B0B0B"/>
                </a:solidFill>
                <a:latin typeface="Open Sans"/>
              </a:rPr>
              <a:t>the approach for using transfer learning will be different. There are four main cases:</a:t>
            </a:r>
          </a:p>
          <a:p>
            <a:pPr>
              <a:buFont typeface="+mj-lt"/>
              <a:buAutoNum type="arabicPeriod"/>
            </a:pPr>
            <a:r>
              <a:rPr lang="en-IN" dirty="0">
                <a:solidFill>
                  <a:srgbClr val="0B0B0B"/>
                </a:solidFill>
                <a:latin typeface="Open Sans"/>
              </a:rPr>
              <a:t>new data set is small, new data is similar to original training data</a:t>
            </a:r>
          </a:p>
          <a:p>
            <a:pPr>
              <a:buFont typeface="+mj-lt"/>
              <a:buAutoNum type="arabicPeriod"/>
            </a:pPr>
            <a:r>
              <a:rPr lang="en-IN" dirty="0">
                <a:solidFill>
                  <a:srgbClr val="0B0B0B"/>
                </a:solidFill>
                <a:latin typeface="Open Sans"/>
              </a:rPr>
              <a:t>new data set is small, new data is different from original training data</a:t>
            </a:r>
          </a:p>
          <a:p>
            <a:pPr>
              <a:buFont typeface="+mj-lt"/>
              <a:buAutoNum type="arabicPeriod"/>
            </a:pPr>
            <a:r>
              <a:rPr lang="en-IN" dirty="0">
                <a:solidFill>
                  <a:srgbClr val="0B0B0B"/>
                </a:solidFill>
                <a:latin typeface="Open Sans"/>
              </a:rPr>
              <a:t>new data set is large, new data is similar to original training data</a:t>
            </a:r>
          </a:p>
          <a:p>
            <a:pPr>
              <a:buFont typeface="+mj-lt"/>
              <a:buAutoNum type="arabicPeriod"/>
            </a:pPr>
            <a:r>
              <a:rPr lang="en-IN" dirty="0">
                <a:solidFill>
                  <a:srgbClr val="0B0B0B"/>
                </a:solidFill>
                <a:latin typeface="Open Sans"/>
              </a:rPr>
              <a:t>new data set is large, new data is different from original training data</a:t>
            </a:r>
            <a:endParaRPr lang="en-IN" b="0" i="0" dirty="0">
              <a:solidFill>
                <a:srgbClr val="0B0B0B"/>
              </a:solidFill>
              <a:effectLst/>
              <a:latin typeface="Open Sans"/>
            </a:endParaRPr>
          </a:p>
        </p:txBody>
      </p:sp>
    </p:spTree>
    <p:extLst>
      <p:ext uri="{BB962C8B-B14F-4D97-AF65-F5344CB8AC3E}">
        <p14:creationId xmlns:p14="http://schemas.microsoft.com/office/powerpoint/2010/main" val="225357163"/>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図 1">
            <a:extLst>
              <a:ext uri="{FF2B5EF4-FFF2-40B4-BE49-F238E27FC236}">
                <a16:creationId xmlns:a16="http://schemas.microsoft.com/office/drawing/2014/main" id="{1798E7F0-1A3A-4416-AF79-9A486D1ED02C}"/>
              </a:ext>
            </a:extLst>
          </p:cNvPr>
          <p:cNvPicPr>
            <a:picLocks noChangeAspect="1"/>
          </p:cNvPicPr>
          <p:nvPr/>
        </p:nvPicPr>
        <p:blipFill>
          <a:blip r:embed="rId2"/>
          <a:stretch>
            <a:fillRect/>
          </a:stretch>
        </p:blipFill>
        <p:spPr>
          <a:xfrm>
            <a:off x="1997475" y="55486"/>
            <a:ext cx="7608164" cy="4082562"/>
          </a:xfrm>
          <a:prstGeom prst="rect">
            <a:avLst/>
          </a:prstGeom>
        </p:spPr>
      </p:pic>
      <p:sp>
        <p:nvSpPr>
          <p:cNvPr id="3" name="正方形/長方形 2">
            <a:extLst>
              <a:ext uri="{FF2B5EF4-FFF2-40B4-BE49-F238E27FC236}">
                <a16:creationId xmlns:a16="http://schemas.microsoft.com/office/drawing/2014/main" id="{03F5F5E8-167B-4CD9-856F-8167F6556A08}"/>
              </a:ext>
            </a:extLst>
          </p:cNvPr>
          <p:cNvSpPr/>
          <p:nvPr/>
        </p:nvSpPr>
        <p:spPr>
          <a:xfrm>
            <a:off x="162757" y="4304243"/>
            <a:ext cx="11469950" cy="2031325"/>
          </a:xfrm>
          <a:prstGeom prst="rect">
            <a:avLst/>
          </a:prstGeom>
        </p:spPr>
        <p:txBody>
          <a:bodyPr wrap="square">
            <a:spAutoFit/>
          </a:bodyPr>
          <a:lstStyle/>
          <a:p>
            <a:r>
              <a:rPr lang="en-IN" dirty="0">
                <a:solidFill>
                  <a:srgbClr val="0B0B0B"/>
                </a:solidFill>
                <a:latin typeface="Open Sans"/>
              </a:rPr>
              <a:t>A large data set might have one million images. A small data could have two-thousand images. The dividing line between a large data set and small data set is somewhat subjective. Overfitting is a concern when using transfer learning with a small data set.</a:t>
            </a:r>
          </a:p>
          <a:p>
            <a:r>
              <a:rPr lang="en-IN" dirty="0">
                <a:solidFill>
                  <a:srgbClr val="0B0B0B"/>
                </a:solidFill>
                <a:latin typeface="Open Sans"/>
              </a:rPr>
              <a:t>Images of dogs and images of wolves would be considered similar; the images would share common characteristics. A data set of flower images would be different from a data set of dog images.</a:t>
            </a:r>
          </a:p>
          <a:p>
            <a:r>
              <a:rPr lang="en-IN" dirty="0">
                <a:solidFill>
                  <a:srgbClr val="0B0B0B"/>
                </a:solidFill>
                <a:latin typeface="Open Sans"/>
              </a:rPr>
              <a:t>Each of the four transfer learning cases has its own approach. In the following sections, we will look at each case one by one.</a:t>
            </a:r>
            <a:endParaRPr lang="en-IN" b="0" i="0" dirty="0">
              <a:solidFill>
                <a:srgbClr val="0B0B0B"/>
              </a:solidFill>
              <a:effectLst/>
              <a:latin typeface="Open Sans"/>
            </a:endParaRPr>
          </a:p>
        </p:txBody>
      </p:sp>
    </p:spTree>
    <p:extLst>
      <p:ext uri="{BB962C8B-B14F-4D97-AF65-F5344CB8AC3E}">
        <p14:creationId xmlns:p14="http://schemas.microsoft.com/office/powerpoint/2010/main" val="1498286793"/>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正方形/長方形 1">
            <a:extLst>
              <a:ext uri="{FF2B5EF4-FFF2-40B4-BE49-F238E27FC236}">
                <a16:creationId xmlns:a16="http://schemas.microsoft.com/office/drawing/2014/main" id="{235BAC65-6FC6-41D2-925B-8D900616749A}"/>
              </a:ext>
            </a:extLst>
          </p:cNvPr>
          <p:cNvSpPr/>
          <p:nvPr/>
        </p:nvSpPr>
        <p:spPr>
          <a:xfrm>
            <a:off x="154665" y="83883"/>
            <a:ext cx="2454583" cy="369332"/>
          </a:xfrm>
          <a:prstGeom prst="rect">
            <a:avLst/>
          </a:prstGeom>
        </p:spPr>
        <p:txBody>
          <a:bodyPr wrap="none">
            <a:spAutoFit/>
          </a:bodyPr>
          <a:lstStyle/>
          <a:p>
            <a:r>
              <a:rPr lang="en-IN" dirty="0">
                <a:solidFill>
                  <a:srgbClr val="0B0B0B"/>
                </a:solidFill>
                <a:latin typeface="var(--chakra-fonts-heading)"/>
              </a:rPr>
              <a:t>Demonstration Network</a:t>
            </a:r>
            <a:endParaRPr lang="en-IN" b="0" i="0" dirty="0">
              <a:solidFill>
                <a:srgbClr val="0B0B0B"/>
              </a:solidFill>
              <a:effectLst/>
              <a:latin typeface="var(--chakra-fonts-heading)"/>
            </a:endParaRPr>
          </a:p>
        </p:txBody>
      </p:sp>
      <p:sp>
        <p:nvSpPr>
          <p:cNvPr id="3" name="正方形/長方形 2">
            <a:extLst>
              <a:ext uri="{FF2B5EF4-FFF2-40B4-BE49-F238E27FC236}">
                <a16:creationId xmlns:a16="http://schemas.microsoft.com/office/drawing/2014/main" id="{9025924C-0229-4698-BAD7-ECFA393229ED}"/>
              </a:ext>
            </a:extLst>
          </p:cNvPr>
          <p:cNvSpPr/>
          <p:nvPr/>
        </p:nvSpPr>
        <p:spPr>
          <a:xfrm>
            <a:off x="154665" y="453215"/>
            <a:ext cx="11882670" cy="923330"/>
          </a:xfrm>
          <a:prstGeom prst="rect">
            <a:avLst/>
          </a:prstGeom>
        </p:spPr>
        <p:txBody>
          <a:bodyPr wrap="square">
            <a:spAutoFit/>
          </a:bodyPr>
          <a:lstStyle/>
          <a:p>
            <a:r>
              <a:rPr lang="en-IN" dirty="0">
                <a:solidFill>
                  <a:srgbClr val="0B0B0B"/>
                </a:solidFill>
                <a:latin typeface="Open Sans"/>
              </a:rPr>
              <a:t>To explain how each situation works, we will start with a generic pre-trained convolutional neural network and explain how to adjust the network for each case. Our example network contains three convolutional layers and three fully connected layers:</a:t>
            </a:r>
            <a:endParaRPr lang="en-IN" dirty="0"/>
          </a:p>
        </p:txBody>
      </p:sp>
      <p:pic>
        <p:nvPicPr>
          <p:cNvPr id="4" name="図 3">
            <a:extLst>
              <a:ext uri="{FF2B5EF4-FFF2-40B4-BE49-F238E27FC236}">
                <a16:creationId xmlns:a16="http://schemas.microsoft.com/office/drawing/2014/main" id="{B50413A9-28DF-4496-A0EB-914B245AD854}"/>
              </a:ext>
            </a:extLst>
          </p:cNvPr>
          <p:cNvPicPr>
            <a:picLocks noChangeAspect="1"/>
          </p:cNvPicPr>
          <p:nvPr/>
        </p:nvPicPr>
        <p:blipFill>
          <a:blip r:embed="rId2"/>
          <a:stretch>
            <a:fillRect/>
          </a:stretch>
        </p:blipFill>
        <p:spPr>
          <a:xfrm>
            <a:off x="470518" y="1376544"/>
            <a:ext cx="9383696" cy="4579823"/>
          </a:xfrm>
          <a:prstGeom prst="rect">
            <a:avLst/>
          </a:prstGeom>
        </p:spPr>
      </p:pic>
    </p:spTree>
    <p:extLst>
      <p:ext uri="{BB962C8B-B14F-4D97-AF65-F5344CB8AC3E}">
        <p14:creationId xmlns:p14="http://schemas.microsoft.com/office/powerpoint/2010/main" val="3744132312"/>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正方形/長方形 1">
            <a:extLst>
              <a:ext uri="{FF2B5EF4-FFF2-40B4-BE49-F238E27FC236}">
                <a16:creationId xmlns:a16="http://schemas.microsoft.com/office/drawing/2014/main" id="{57DC1140-CD90-4D92-AEC6-2A2D0F8A3370}"/>
              </a:ext>
            </a:extLst>
          </p:cNvPr>
          <p:cNvSpPr/>
          <p:nvPr/>
        </p:nvSpPr>
        <p:spPr>
          <a:xfrm>
            <a:off x="-1" y="131777"/>
            <a:ext cx="11851689" cy="1477328"/>
          </a:xfrm>
          <a:prstGeom prst="rect">
            <a:avLst/>
          </a:prstGeom>
        </p:spPr>
        <p:txBody>
          <a:bodyPr wrap="square">
            <a:spAutoFit/>
          </a:bodyPr>
          <a:lstStyle/>
          <a:p>
            <a:r>
              <a:rPr lang="en-IN" dirty="0">
                <a:solidFill>
                  <a:srgbClr val="0B0B0B"/>
                </a:solidFill>
                <a:latin typeface="Open Sans"/>
              </a:rPr>
              <a:t>Here is an generalized overview of what the convolutional neural network does:</a:t>
            </a:r>
          </a:p>
          <a:p>
            <a:pPr>
              <a:buFont typeface="Arial" panose="020B0604020202020204" pitchFamily="34" charset="0"/>
              <a:buChar char="•"/>
            </a:pPr>
            <a:r>
              <a:rPr lang="en-IN" dirty="0">
                <a:solidFill>
                  <a:srgbClr val="0B0B0B"/>
                </a:solidFill>
                <a:latin typeface="Open Sans"/>
              </a:rPr>
              <a:t>the first layer will detect edges in the image</a:t>
            </a:r>
          </a:p>
          <a:p>
            <a:pPr>
              <a:buFont typeface="Arial" panose="020B0604020202020204" pitchFamily="34" charset="0"/>
              <a:buChar char="•"/>
            </a:pPr>
            <a:r>
              <a:rPr lang="en-IN" dirty="0">
                <a:solidFill>
                  <a:srgbClr val="0B0B0B"/>
                </a:solidFill>
                <a:latin typeface="Open Sans"/>
              </a:rPr>
              <a:t>the second layer will detect shapes</a:t>
            </a:r>
          </a:p>
          <a:p>
            <a:pPr>
              <a:buFont typeface="Arial" panose="020B0604020202020204" pitchFamily="34" charset="0"/>
              <a:buChar char="•"/>
            </a:pPr>
            <a:r>
              <a:rPr lang="en-IN" dirty="0">
                <a:solidFill>
                  <a:srgbClr val="0B0B0B"/>
                </a:solidFill>
                <a:latin typeface="Open Sans"/>
              </a:rPr>
              <a:t>the third convolutional layer detects higher level features</a:t>
            </a:r>
          </a:p>
          <a:p>
            <a:r>
              <a:rPr lang="en-IN" dirty="0">
                <a:solidFill>
                  <a:srgbClr val="0B0B0B"/>
                </a:solidFill>
                <a:latin typeface="Open Sans"/>
              </a:rPr>
              <a:t>Each transfer learning case will use the pre-trained convolutional neural network in a different way</a:t>
            </a:r>
            <a:endParaRPr lang="en-IN" b="0" i="0" dirty="0">
              <a:solidFill>
                <a:srgbClr val="0B0B0B"/>
              </a:solidFill>
              <a:effectLst/>
              <a:latin typeface="Open Sans"/>
            </a:endParaRPr>
          </a:p>
        </p:txBody>
      </p:sp>
      <p:sp>
        <p:nvSpPr>
          <p:cNvPr id="3" name="正方形/長方形 2">
            <a:extLst>
              <a:ext uri="{FF2B5EF4-FFF2-40B4-BE49-F238E27FC236}">
                <a16:creationId xmlns:a16="http://schemas.microsoft.com/office/drawing/2014/main" id="{0FA548E9-655F-4541-A765-DCF674206AB7}"/>
              </a:ext>
            </a:extLst>
          </p:cNvPr>
          <p:cNvSpPr/>
          <p:nvPr/>
        </p:nvSpPr>
        <p:spPr>
          <a:xfrm>
            <a:off x="0" y="1779519"/>
            <a:ext cx="3493392" cy="369332"/>
          </a:xfrm>
          <a:prstGeom prst="rect">
            <a:avLst/>
          </a:prstGeom>
        </p:spPr>
        <p:txBody>
          <a:bodyPr wrap="none">
            <a:spAutoFit/>
          </a:bodyPr>
          <a:lstStyle/>
          <a:p>
            <a:r>
              <a:rPr lang="en-IN" dirty="0">
                <a:solidFill>
                  <a:srgbClr val="0B0B0B"/>
                </a:solidFill>
                <a:latin typeface="var(--chakra-fonts-heading)"/>
              </a:rPr>
              <a:t>Case 1: Small Data Set, Similar Data</a:t>
            </a:r>
            <a:endParaRPr lang="en-IN" b="0" i="0" dirty="0">
              <a:solidFill>
                <a:srgbClr val="0B0B0B"/>
              </a:solidFill>
              <a:effectLst/>
              <a:latin typeface="var(--chakra-fonts-heading)"/>
            </a:endParaRPr>
          </a:p>
        </p:txBody>
      </p:sp>
      <p:pic>
        <p:nvPicPr>
          <p:cNvPr id="4" name="図 3">
            <a:extLst>
              <a:ext uri="{FF2B5EF4-FFF2-40B4-BE49-F238E27FC236}">
                <a16:creationId xmlns:a16="http://schemas.microsoft.com/office/drawing/2014/main" id="{6AF5297D-BF71-4B1B-95DF-460F57CEF667}"/>
              </a:ext>
            </a:extLst>
          </p:cNvPr>
          <p:cNvPicPr>
            <a:picLocks noChangeAspect="1"/>
          </p:cNvPicPr>
          <p:nvPr/>
        </p:nvPicPr>
        <p:blipFill>
          <a:blip r:embed="rId2"/>
          <a:stretch>
            <a:fillRect/>
          </a:stretch>
        </p:blipFill>
        <p:spPr>
          <a:xfrm>
            <a:off x="88777" y="2131407"/>
            <a:ext cx="8176334" cy="4355112"/>
          </a:xfrm>
          <a:prstGeom prst="rect">
            <a:avLst/>
          </a:prstGeom>
        </p:spPr>
      </p:pic>
    </p:spTree>
    <p:extLst>
      <p:ext uri="{BB962C8B-B14F-4D97-AF65-F5344CB8AC3E}">
        <p14:creationId xmlns:p14="http://schemas.microsoft.com/office/powerpoint/2010/main" val="2172192546"/>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正方形/長方形 1">
            <a:extLst>
              <a:ext uri="{FF2B5EF4-FFF2-40B4-BE49-F238E27FC236}">
                <a16:creationId xmlns:a16="http://schemas.microsoft.com/office/drawing/2014/main" id="{F5A1323E-9043-44E2-BBCB-BEA18949273E}"/>
              </a:ext>
            </a:extLst>
          </p:cNvPr>
          <p:cNvSpPr/>
          <p:nvPr/>
        </p:nvSpPr>
        <p:spPr>
          <a:xfrm>
            <a:off x="198268" y="79899"/>
            <a:ext cx="12100264" cy="3139321"/>
          </a:xfrm>
          <a:prstGeom prst="rect">
            <a:avLst/>
          </a:prstGeom>
        </p:spPr>
        <p:txBody>
          <a:bodyPr wrap="square">
            <a:spAutoFit/>
          </a:bodyPr>
          <a:lstStyle/>
          <a:p>
            <a:r>
              <a:rPr lang="en-IN" dirty="0">
                <a:solidFill>
                  <a:srgbClr val="0B0B0B"/>
                </a:solidFill>
                <a:latin typeface="Open Sans"/>
              </a:rPr>
              <a:t>If the new data set is small and similar to the original training data:</a:t>
            </a:r>
          </a:p>
          <a:p>
            <a:pPr>
              <a:buFont typeface="Arial" panose="020B0604020202020204" pitchFamily="34" charset="0"/>
              <a:buChar char="•"/>
            </a:pPr>
            <a:r>
              <a:rPr lang="en-IN" dirty="0">
                <a:solidFill>
                  <a:srgbClr val="0B0B0B"/>
                </a:solidFill>
                <a:latin typeface="Open Sans"/>
              </a:rPr>
              <a:t>slice off the end of the neural network</a:t>
            </a:r>
          </a:p>
          <a:p>
            <a:pPr>
              <a:buFont typeface="Arial" panose="020B0604020202020204" pitchFamily="34" charset="0"/>
              <a:buChar char="•"/>
            </a:pPr>
            <a:r>
              <a:rPr lang="en-IN" dirty="0">
                <a:solidFill>
                  <a:srgbClr val="0B0B0B"/>
                </a:solidFill>
                <a:latin typeface="Open Sans"/>
              </a:rPr>
              <a:t>add a new fully connected layer that matches the number of classes in the new data set</a:t>
            </a:r>
          </a:p>
          <a:p>
            <a:pPr>
              <a:buFont typeface="Arial" panose="020B0604020202020204" pitchFamily="34" charset="0"/>
              <a:buChar char="•"/>
            </a:pPr>
            <a:r>
              <a:rPr lang="en-IN" dirty="0">
                <a:solidFill>
                  <a:srgbClr val="0B0B0B"/>
                </a:solidFill>
                <a:latin typeface="Open Sans"/>
              </a:rPr>
              <a:t>randomize the weights of the new fully connected layer; freeze all the weights from the pre-trained network</a:t>
            </a:r>
          </a:p>
          <a:p>
            <a:pPr>
              <a:buFont typeface="Arial" panose="020B0604020202020204" pitchFamily="34" charset="0"/>
              <a:buChar char="•"/>
            </a:pPr>
            <a:r>
              <a:rPr lang="en-IN" dirty="0">
                <a:solidFill>
                  <a:srgbClr val="0B0B0B"/>
                </a:solidFill>
                <a:latin typeface="Open Sans"/>
              </a:rPr>
              <a:t>train the network to update the weights of the new fully connected layer</a:t>
            </a:r>
          </a:p>
          <a:p>
            <a:r>
              <a:rPr lang="en-IN" dirty="0">
                <a:solidFill>
                  <a:srgbClr val="0B0B0B"/>
                </a:solidFill>
                <a:latin typeface="Open Sans"/>
              </a:rPr>
              <a:t>To avoid overfitting on the small data set, the weights of the original network will be held constant rather than re-training the weights.</a:t>
            </a:r>
          </a:p>
          <a:p>
            <a:r>
              <a:rPr lang="en-IN" dirty="0">
                <a:solidFill>
                  <a:srgbClr val="0B0B0B"/>
                </a:solidFill>
                <a:latin typeface="Open Sans"/>
              </a:rPr>
              <a:t>Since the data sets are similar, images from each data set will have similar higher level features. Therefore most or all of the pre-trained neural network layers already contain relevant information about the new data set and should be kept.</a:t>
            </a:r>
          </a:p>
          <a:p>
            <a:r>
              <a:rPr lang="en-IN" dirty="0">
                <a:solidFill>
                  <a:srgbClr val="0B0B0B"/>
                </a:solidFill>
                <a:latin typeface="Open Sans"/>
              </a:rPr>
              <a:t>Here's how to visualize this approach:</a:t>
            </a:r>
            <a:endParaRPr lang="en-IN" b="0" i="0" dirty="0">
              <a:solidFill>
                <a:srgbClr val="0B0B0B"/>
              </a:solidFill>
              <a:effectLst/>
              <a:latin typeface="Open Sans"/>
            </a:endParaRPr>
          </a:p>
        </p:txBody>
      </p:sp>
    </p:spTree>
    <p:extLst>
      <p:ext uri="{BB962C8B-B14F-4D97-AF65-F5344CB8AC3E}">
        <p14:creationId xmlns:p14="http://schemas.microsoft.com/office/powerpoint/2010/main" val="406258057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図 1">
            <a:extLst>
              <a:ext uri="{FF2B5EF4-FFF2-40B4-BE49-F238E27FC236}">
                <a16:creationId xmlns:a16="http://schemas.microsoft.com/office/drawing/2014/main" id="{2D54725F-BBE5-4840-9FE6-B982054D64C2}"/>
              </a:ext>
            </a:extLst>
          </p:cNvPr>
          <p:cNvPicPr>
            <a:picLocks noChangeAspect="1"/>
          </p:cNvPicPr>
          <p:nvPr/>
        </p:nvPicPr>
        <p:blipFill>
          <a:blip r:embed="rId2"/>
          <a:stretch>
            <a:fillRect/>
          </a:stretch>
        </p:blipFill>
        <p:spPr>
          <a:xfrm>
            <a:off x="614641" y="99236"/>
            <a:ext cx="9798868" cy="3943942"/>
          </a:xfrm>
          <a:prstGeom prst="rect">
            <a:avLst/>
          </a:prstGeom>
        </p:spPr>
      </p:pic>
      <p:pic>
        <p:nvPicPr>
          <p:cNvPr id="3" name="図 2">
            <a:extLst>
              <a:ext uri="{FF2B5EF4-FFF2-40B4-BE49-F238E27FC236}">
                <a16:creationId xmlns:a16="http://schemas.microsoft.com/office/drawing/2014/main" id="{154B38FA-38A8-48EE-87BF-F54D06923372}"/>
              </a:ext>
            </a:extLst>
          </p:cNvPr>
          <p:cNvPicPr>
            <a:picLocks noChangeAspect="1"/>
          </p:cNvPicPr>
          <p:nvPr/>
        </p:nvPicPr>
        <p:blipFill>
          <a:blip r:embed="rId3"/>
          <a:stretch>
            <a:fillRect/>
          </a:stretch>
        </p:blipFill>
        <p:spPr>
          <a:xfrm>
            <a:off x="371151" y="4251340"/>
            <a:ext cx="10544175" cy="1533525"/>
          </a:xfrm>
          <a:prstGeom prst="rect">
            <a:avLst/>
          </a:prstGeom>
        </p:spPr>
      </p:pic>
    </p:spTree>
    <p:extLst>
      <p:ext uri="{BB962C8B-B14F-4D97-AF65-F5344CB8AC3E}">
        <p14:creationId xmlns:p14="http://schemas.microsoft.com/office/powerpoint/2010/main" val="3131104177"/>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図 1">
            <a:extLst>
              <a:ext uri="{FF2B5EF4-FFF2-40B4-BE49-F238E27FC236}">
                <a16:creationId xmlns:a16="http://schemas.microsoft.com/office/drawing/2014/main" id="{C3F71B35-7A9F-49B1-867C-624003D6E192}"/>
              </a:ext>
            </a:extLst>
          </p:cNvPr>
          <p:cNvPicPr>
            <a:picLocks noChangeAspect="1"/>
          </p:cNvPicPr>
          <p:nvPr/>
        </p:nvPicPr>
        <p:blipFill>
          <a:blip r:embed="rId2"/>
          <a:stretch>
            <a:fillRect/>
          </a:stretch>
        </p:blipFill>
        <p:spPr>
          <a:xfrm>
            <a:off x="554048" y="494380"/>
            <a:ext cx="11083904" cy="6248209"/>
          </a:xfrm>
          <a:prstGeom prst="rect">
            <a:avLst/>
          </a:prstGeom>
        </p:spPr>
      </p:pic>
    </p:spTree>
    <p:extLst>
      <p:ext uri="{BB962C8B-B14F-4D97-AF65-F5344CB8AC3E}">
        <p14:creationId xmlns:p14="http://schemas.microsoft.com/office/powerpoint/2010/main" val="2454997979"/>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正方形/長方形 1">
            <a:extLst>
              <a:ext uri="{FF2B5EF4-FFF2-40B4-BE49-F238E27FC236}">
                <a16:creationId xmlns:a16="http://schemas.microsoft.com/office/drawing/2014/main" id="{403C3DB7-6019-490F-A299-B747A2D3AE4A}"/>
              </a:ext>
            </a:extLst>
          </p:cNvPr>
          <p:cNvSpPr/>
          <p:nvPr/>
        </p:nvSpPr>
        <p:spPr>
          <a:xfrm>
            <a:off x="0" y="92761"/>
            <a:ext cx="3687035" cy="369332"/>
          </a:xfrm>
          <a:prstGeom prst="rect">
            <a:avLst/>
          </a:prstGeom>
        </p:spPr>
        <p:txBody>
          <a:bodyPr wrap="none">
            <a:spAutoFit/>
          </a:bodyPr>
          <a:lstStyle/>
          <a:p>
            <a:r>
              <a:rPr lang="en-IN" dirty="0">
                <a:solidFill>
                  <a:srgbClr val="0B0B0B"/>
                </a:solidFill>
                <a:latin typeface="var(--chakra-fonts-heading)"/>
              </a:rPr>
              <a:t>Case 2: Small Data Set, Different Data</a:t>
            </a:r>
            <a:endParaRPr lang="en-IN" b="0" i="0" dirty="0">
              <a:solidFill>
                <a:srgbClr val="0B0B0B"/>
              </a:solidFill>
              <a:effectLst/>
              <a:latin typeface="var(--chakra-fonts-heading)"/>
            </a:endParaRPr>
          </a:p>
        </p:txBody>
      </p:sp>
      <p:pic>
        <p:nvPicPr>
          <p:cNvPr id="3" name="図 2">
            <a:extLst>
              <a:ext uri="{FF2B5EF4-FFF2-40B4-BE49-F238E27FC236}">
                <a16:creationId xmlns:a16="http://schemas.microsoft.com/office/drawing/2014/main" id="{AE12B46F-699E-48CA-968E-95DF8CCB9651}"/>
              </a:ext>
            </a:extLst>
          </p:cNvPr>
          <p:cNvPicPr>
            <a:picLocks noChangeAspect="1"/>
          </p:cNvPicPr>
          <p:nvPr/>
        </p:nvPicPr>
        <p:blipFill>
          <a:blip r:embed="rId2"/>
          <a:stretch>
            <a:fillRect/>
          </a:stretch>
        </p:blipFill>
        <p:spPr>
          <a:xfrm>
            <a:off x="268099" y="603680"/>
            <a:ext cx="9737035" cy="5478671"/>
          </a:xfrm>
          <a:prstGeom prst="rect">
            <a:avLst/>
          </a:prstGeom>
        </p:spPr>
      </p:pic>
    </p:spTree>
    <p:extLst>
      <p:ext uri="{BB962C8B-B14F-4D97-AF65-F5344CB8AC3E}">
        <p14:creationId xmlns:p14="http://schemas.microsoft.com/office/powerpoint/2010/main" val="2066836952"/>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正方形/長方形 1">
            <a:extLst>
              <a:ext uri="{FF2B5EF4-FFF2-40B4-BE49-F238E27FC236}">
                <a16:creationId xmlns:a16="http://schemas.microsoft.com/office/drawing/2014/main" id="{728BF126-99B6-476C-A80B-602D6E996ECD}"/>
              </a:ext>
            </a:extLst>
          </p:cNvPr>
          <p:cNvSpPr/>
          <p:nvPr/>
        </p:nvSpPr>
        <p:spPr>
          <a:xfrm>
            <a:off x="0" y="81976"/>
            <a:ext cx="11967099" cy="3139321"/>
          </a:xfrm>
          <a:prstGeom prst="rect">
            <a:avLst/>
          </a:prstGeom>
        </p:spPr>
        <p:txBody>
          <a:bodyPr wrap="square">
            <a:spAutoFit/>
          </a:bodyPr>
          <a:lstStyle/>
          <a:p>
            <a:r>
              <a:rPr lang="en-IN" dirty="0">
                <a:solidFill>
                  <a:srgbClr val="0B0B0B"/>
                </a:solidFill>
                <a:latin typeface="Open Sans"/>
              </a:rPr>
              <a:t>If the new data set is small and different from the original training data:</a:t>
            </a:r>
          </a:p>
          <a:p>
            <a:pPr>
              <a:buFont typeface="Arial" panose="020B0604020202020204" pitchFamily="34" charset="0"/>
              <a:buChar char="•"/>
            </a:pPr>
            <a:r>
              <a:rPr lang="en-IN" dirty="0">
                <a:solidFill>
                  <a:srgbClr val="0B0B0B"/>
                </a:solidFill>
                <a:latin typeface="Open Sans"/>
              </a:rPr>
              <a:t>slice off most of the pre-trained layers near the beginning of the network</a:t>
            </a:r>
          </a:p>
          <a:p>
            <a:pPr>
              <a:buFont typeface="Arial" panose="020B0604020202020204" pitchFamily="34" charset="0"/>
              <a:buChar char="•"/>
            </a:pPr>
            <a:r>
              <a:rPr lang="en-IN" dirty="0">
                <a:solidFill>
                  <a:srgbClr val="0B0B0B"/>
                </a:solidFill>
                <a:latin typeface="Open Sans"/>
              </a:rPr>
              <a:t>add to the remaining pre-trained layers a new fully connected layer that matches the number of classes in the new data set</a:t>
            </a:r>
          </a:p>
          <a:p>
            <a:pPr>
              <a:buFont typeface="Arial" panose="020B0604020202020204" pitchFamily="34" charset="0"/>
              <a:buChar char="•"/>
            </a:pPr>
            <a:r>
              <a:rPr lang="en-IN" dirty="0">
                <a:solidFill>
                  <a:srgbClr val="0B0B0B"/>
                </a:solidFill>
                <a:latin typeface="Open Sans"/>
              </a:rPr>
              <a:t>randomize the weights of the new fully connected layer; freeze all the weights from the pre-trained network</a:t>
            </a:r>
          </a:p>
          <a:p>
            <a:pPr>
              <a:buFont typeface="Arial" panose="020B0604020202020204" pitchFamily="34" charset="0"/>
              <a:buChar char="•"/>
            </a:pPr>
            <a:r>
              <a:rPr lang="en-IN" dirty="0">
                <a:solidFill>
                  <a:srgbClr val="0B0B0B"/>
                </a:solidFill>
                <a:latin typeface="Open Sans"/>
              </a:rPr>
              <a:t>train the network to update the weights of the new fully connected layer</a:t>
            </a:r>
          </a:p>
          <a:p>
            <a:r>
              <a:rPr lang="en-IN" dirty="0">
                <a:solidFill>
                  <a:srgbClr val="0B0B0B"/>
                </a:solidFill>
                <a:latin typeface="Open Sans"/>
              </a:rPr>
              <a:t>Because the data set is small, overfitting is still a concern. To combat overfitting, the weights of the original neural network will be held constant, like in the first case.</a:t>
            </a:r>
          </a:p>
          <a:p>
            <a:r>
              <a:rPr lang="en-IN" dirty="0">
                <a:solidFill>
                  <a:srgbClr val="0B0B0B"/>
                </a:solidFill>
                <a:latin typeface="Open Sans"/>
              </a:rPr>
              <a:t>But the original training set and the new data set do not share higher level features. In this case, the new network will only use the layers containing lower level features.</a:t>
            </a:r>
          </a:p>
          <a:p>
            <a:r>
              <a:rPr lang="en-IN" dirty="0">
                <a:solidFill>
                  <a:srgbClr val="0B0B0B"/>
                </a:solidFill>
                <a:latin typeface="Open Sans"/>
              </a:rPr>
              <a:t>Here is how to visualize this approach:</a:t>
            </a:r>
            <a:endParaRPr lang="en-IN" b="0" i="0" dirty="0">
              <a:solidFill>
                <a:srgbClr val="0B0B0B"/>
              </a:solidFill>
              <a:effectLst/>
              <a:latin typeface="Open Sans"/>
            </a:endParaRPr>
          </a:p>
        </p:txBody>
      </p:sp>
    </p:spTree>
    <p:extLst>
      <p:ext uri="{BB962C8B-B14F-4D97-AF65-F5344CB8AC3E}">
        <p14:creationId xmlns:p14="http://schemas.microsoft.com/office/powerpoint/2010/main" val="2110809126"/>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図 1">
            <a:extLst>
              <a:ext uri="{FF2B5EF4-FFF2-40B4-BE49-F238E27FC236}">
                <a16:creationId xmlns:a16="http://schemas.microsoft.com/office/drawing/2014/main" id="{9F78BF53-CD2D-48B1-B11A-4D96705945F8}"/>
              </a:ext>
            </a:extLst>
          </p:cNvPr>
          <p:cNvPicPr>
            <a:picLocks noChangeAspect="1"/>
          </p:cNvPicPr>
          <p:nvPr/>
        </p:nvPicPr>
        <p:blipFill>
          <a:blip r:embed="rId2"/>
          <a:stretch>
            <a:fillRect/>
          </a:stretch>
        </p:blipFill>
        <p:spPr>
          <a:xfrm>
            <a:off x="10620" y="0"/>
            <a:ext cx="12170760" cy="6858000"/>
          </a:xfrm>
          <a:prstGeom prst="rect">
            <a:avLst/>
          </a:prstGeom>
        </p:spPr>
      </p:pic>
    </p:spTree>
    <p:extLst>
      <p:ext uri="{BB962C8B-B14F-4D97-AF65-F5344CB8AC3E}">
        <p14:creationId xmlns:p14="http://schemas.microsoft.com/office/powerpoint/2010/main" val="3843955281"/>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正方形/長方形 1">
            <a:extLst>
              <a:ext uri="{FF2B5EF4-FFF2-40B4-BE49-F238E27FC236}">
                <a16:creationId xmlns:a16="http://schemas.microsoft.com/office/drawing/2014/main" id="{A3A8D0AA-E968-4E31-A617-6763C2E0FDAD}"/>
              </a:ext>
            </a:extLst>
          </p:cNvPr>
          <p:cNvSpPr/>
          <p:nvPr/>
        </p:nvSpPr>
        <p:spPr>
          <a:xfrm>
            <a:off x="0" y="0"/>
            <a:ext cx="3494739" cy="369332"/>
          </a:xfrm>
          <a:prstGeom prst="rect">
            <a:avLst/>
          </a:prstGeom>
        </p:spPr>
        <p:txBody>
          <a:bodyPr wrap="none">
            <a:spAutoFit/>
          </a:bodyPr>
          <a:lstStyle/>
          <a:p>
            <a:r>
              <a:rPr lang="en-IN" dirty="0">
                <a:solidFill>
                  <a:srgbClr val="0B0B0B"/>
                </a:solidFill>
                <a:latin typeface="var(--chakra-fonts-heading)"/>
              </a:rPr>
              <a:t>Case 3: Large Data Set, Similar Data</a:t>
            </a:r>
            <a:endParaRPr lang="en-IN" b="0" i="0" dirty="0">
              <a:solidFill>
                <a:srgbClr val="0B0B0B"/>
              </a:solidFill>
              <a:effectLst/>
              <a:latin typeface="var(--chakra-fonts-heading)"/>
            </a:endParaRPr>
          </a:p>
        </p:txBody>
      </p:sp>
      <p:pic>
        <p:nvPicPr>
          <p:cNvPr id="3" name="図 2">
            <a:extLst>
              <a:ext uri="{FF2B5EF4-FFF2-40B4-BE49-F238E27FC236}">
                <a16:creationId xmlns:a16="http://schemas.microsoft.com/office/drawing/2014/main" id="{E17957BF-6246-47B7-BA2A-84D15093E050}"/>
              </a:ext>
            </a:extLst>
          </p:cNvPr>
          <p:cNvPicPr>
            <a:picLocks noChangeAspect="1"/>
          </p:cNvPicPr>
          <p:nvPr/>
        </p:nvPicPr>
        <p:blipFill>
          <a:blip r:embed="rId2"/>
          <a:stretch>
            <a:fillRect/>
          </a:stretch>
        </p:blipFill>
        <p:spPr>
          <a:xfrm>
            <a:off x="71022" y="369332"/>
            <a:ext cx="10324730" cy="5793395"/>
          </a:xfrm>
          <a:prstGeom prst="rect">
            <a:avLst/>
          </a:prstGeom>
        </p:spPr>
      </p:pic>
    </p:spTree>
    <p:extLst>
      <p:ext uri="{BB962C8B-B14F-4D97-AF65-F5344CB8AC3E}">
        <p14:creationId xmlns:p14="http://schemas.microsoft.com/office/powerpoint/2010/main" val="423015178"/>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正方形/長方形 1">
            <a:extLst>
              <a:ext uri="{FF2B5EF4-FFF2-40B4-BE49-F238E27FC236}">
                <a16:creationId xmlns:a16="http://schemas.microsoft.com/office/drawing/2014/main" id="{27A0CF82-1602-46E1-8DE5-CB7321BF4256}"/>
              </a:ext>
            </a:extLst>
          </p:cNvPr>
          <p:cNvSpPr/>
          <p:nvPr/>
        </p:nvSpPr>
        <p:spPr>
          <a:xfrm>
            <a:off x="136124" y="314586"/>
            <a:ext cx="11600155" cy="3139321"/>
          </a:xfrm>
          <a:prstGeom prst="rect">
            <a:avLst/>
          </a:prstGeom>
        </p:spPr>
        <p:txBody>
          <a:bodyPr wrap="square">
            <a:spAutoFit/>
          </a:bodyPr>
          <a:lstStyle/>
          <a:p>
            <a:r>
              <a:rPr lang="en-IN" dirty="0">
                <a:solidFill>
                  <a:srgbClr val="0B0B0B"/>
                </a:solidFill>
                <a:latin typeface="Open Sans"/>
              </a:rPr>
              <a:t>If the new data set is large and similar to the original training data:</a:t>
            </a:r>
          </a:p>
          <a:p>
            <a:pPr>
              <a:buFont typeface="Arial" panose="020B0604020202020204" pitchFamily="34" charset="0"/>
              <a:buChar char="•"/>
            </a:pPr>
            <a:r>
              <a:rPr lang="en-IN" dirty="0">
                <a:solidFill>
                  <a:srgbClr val="0B0B0B"/>
                </a:solidFill>
                <a:latin typeface="Open Sans"/>
              </a:rPr>
              <a:t>remove the last fully connected layer and replace with a layer matching the number of classes in the new data set</a:t>
            </a:r>
          </a:p>
          <a:p>
            <a:pPr>
              <a:buFont typeface="Arial" panose="020B0604020202020204" pitchFamily="34" charset="0"/>
              <a:buChar char="•"/>
            </a:pPr>
            <a:r>
              <a:rPr lang="en-IN" dirty="0">
                <a:solidFill>
                  <a:srgbClr val="0B0B0B"/>
                </a:solidFill>
                <a:latin typeface="Open Sans"/>
              </a:rPr>
              <a:t>randomly initialize the weights in the new fully connected layer</a:t>
            </a:r>
          </a:p>
          <a:p>
            <a:pPr>
              <a:buFont typeface="Arial" panose="020B0604020202020204" pitchFamily="34" charset="0"/>
              <a:buChar char="•"/>
            </a:pPr>
            <a:r>
              <a:rPr lang="en-IN" dirty="0">
                <a:solidFill>
                  <a:srgbClr val="0B0B0B"/>
                </a:solidFill>
                <a:latin typeface="Open Sans"/>
              </a:rPr>
              <a:t>initialize the rest of the weights using the pre-trained weights</a:t>
            </a:r>
          </a:p>
          <a:p>
            <a:pPr>
              <a:buFont typeface="Arial" panose="020B0604020202020204" pitchFamily="34" charset="0"/>
              <a:buChar char="•"/>
            </a:pPr>
            <a:r>
              <a:rPr lang="en-IN" dirty="0">
                <a:solidFill>
                  <a:srgbClr val="0B0B0B"/>
                </a:solidFill>
                <a:latin typeface="Open Sans"/>
              </a:rPr>
              <a:t>re-train the entire neural network</a:t>
            </a:r>
          </a:p>
          <a:p>
            <a:r>
              <a:rPr lang="en-IN" dirty="0">
                <a:solidFill>
                  <a:srgbClr val="0B0B0B"/>
                </a:solidFill>
                <a:latin typeface="Open Sans"/>
              </a:rPr>
              <a:t>Overfitting is not as much of a concern when training on a large data set; therefore, you can re-train all of the weights.</a:t>
            </a:r>
          </a:p>
          <a:p>
            <a:r>
              <a:rPr lang="en-IN" dirty="0">
                <a:solidFill>
                  <a:srgbClr val="0B0B0B"/>
                </a:solidFill>
                <a:latin typeface="Open Sans"/>
              </a:rPr>
              <a:t>Because the original training set and the new data set share higher level features, the entire neural network is used as well.</a:t>
            </a:r>
          </a:p>
          <a:p>
            <a:r>
              <a:rPr lang="en-IN" dirty="0">
                <a:solidFill>
                  <a:srgbClr val="0B0B0B"/>
                </a:solidFill>
                <a:latin typeface="Open Sans"/>
              </a:rPr>
              <a:t>Here is how to visualize this approach:</a:t>
            </a:r>
            <a:endParaRPr lang="en-IN" b="0" i="0" dirty="0">
              <a:solidFill>
                <a:srgbClr val="0B0B0B"/>
              </a:solidFill>
              <a:effectLst/>
              <a:latin typeface="Open Sans"/>
            </a:endParaRPr>
          </a:p>
        </p:txBody>
      </p:sp>
    </p:spTree>
    <p:extLst>
      <p:ext uri="{BB962C8B-B14F-4D97-AF65-F5344CB8AC3E}">
        <p14:creationId xmlns:p14="http://schemas.microsoft.com/office/powerpoint/2010/main" val="4113731835"/>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図 1">
            <a:extLst>
              <a:ext uri="{FF2B5EF4-FFF2-40B4-BE49-F238E27FC236}">
                <a16:creationId xmlns:a16="http://schemas.microsoft.com/office/drawing/2014/main" id="{00786A42-F9B1-4B05-BA38-55D992026D98}"/>
              </a:ext>
            </a:extLst>
          </p:cNvPr>
          <p:cNvPicPr>
            <a:picLocks noChangeAspect="1"/>
          </p:cNvPicPr>
          <p:nvPr/>
        </p:nvPicPr>
        <p:blipFill>
          <a:blip r:embed="rId2"/>
          <a:stretch>
            <a:fillRect/>
          </a:stretch>
        </p:blipFill>
        <p:spPr>
          <a:xfrm>
            <a:off x="254734" y="268095"/>
            <a:ext cx="10789088" cy="6075000"/>
          </a:xfrm>
          <a:prstGeom prst="rect">
            <a:avLst/>
          </a:prstGeom>
        </p:spPr>
      </p:pic>
    </p:spTree>
    <p:extLst>
      <p:ext uri="{BB962C8B-B14F-4D97-AF65-F5344CB8AC3E}">
        <p14:creationId xmlns:p14="http://schemas.microsoft.com/office/powerpoint/2010/main" val="1155485786"/>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正方形/長方形 1">
            <a:extLst>
              <a:ext uri="{FF2B5EF4-FFF2-40B4-BE49-F238E27FC236}">
                <a16:creationId xmlns:a16="http://schemas.microsoft.com/office/drawing/2014/main" id="{7AA5DAED-FE0F-4522-B153-2C920F480B5A}"/>
              </a:ext>
            </a:extLst>
          </p:cNvPr>
          <p:cNvSpPr/>
          <p:nvPr/>
        </p:nvSpPr>
        <p:spPr>
          <a:xfrm>
            <a:off x="0" y="101639"/>
            <a:ext cx="3688382" cy="369332"/>
          </a:xfrm>
          <a:prstGeom prst="rect">
            <a:avLst/>
          </a:prstGeom>
        </p:spPr>
        <p:txBody>
          <a:bodyPr wrap="none">
            <a:spAutoFit/>
          </a:bodyPr>
          <a:lstStyle/>
          <a:p>
            <a:r>
              <a:rPr lang="en-IN" dirty="0">
                <a:solidFill>
                  <a:srgbClr val="0B0B0B"/>
                </a:solidFill>
                <a:latin typeface="var(--chakra-fonts-heading)"/>
              </a:rPr>
              <a:t>Case 4: Large Data Set, Different Data</a:t>
            </a:r>
            <a:endParaRPr lang="en-IN" b="0" i="0" dirty="0">
              <a:solidFill>
                <a:srgbClr val="0B0B0B"/>
              </a:solidFill>
              <a:effectLst/>
              <a:latin typeface="var(--chakra-fonts-heading)"/>
            </a:endParaRPr>
          </a:p>
        </p:txBody>
      </p:sp>
      <p:pic>
        <p:nvPicPr>
          <p:cNvPr id="3" name="図 2">
            <a:extLst>
              <a:ext uri="{FF2B5EF4-FFF2-40B4-BE49-F238E27FC236}">
                <a16:creationId xmlns:a16="http://schemas.microsoft.com/office/drawing/2014/main" id="{70F822DF-F56D-4AFD-9689-2AA948134F96}"/>
              </a:ext>
            </a:extLst>
          </p:cNvPr>
          <p:cNvPicPr>
            <a:picLocks noChangeAspect="1"/>
          </p:cNvPicPr>
          <p:nvPr/>
        </p:nvPicPr>
        <p:blipFill>
          <a:blip r:embed="rId2"/>
          <a:stretch>
            <a:fillRect/>
          </a:stretch>
        </p:blipFill>
        <p:spPr>
          <a:xfrm>
            <a:off x="0" y="470971"/>
            <a:ext cx="11054572" cy="6199766"/>
          </a:xfrm>
          <a:prstGeom prst="rect">
            <a:avLst/>
          </a:prstGeom>
        </p:spPr>
      </p:pic>
    </p:spTree>
    <p:extLst>
      <p:ext uri="{BB962C8B-B14F-4D97-AF65-F5344CB8AC3E}">
        <p14:creationId xmlns:p14="http://schemas.microsoft.com/office/powerpoint/2010/main" val="300891586"/>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正方形/長方形 1">
            <a:extLst>
              <a:ext uri="{FF2B5EF4-FFF2-40B4-BE49-F238E27FC236}">
                <a16:creationId xmlns:a16="http://schemas.microsoft.com/office/drawing/2014/main" id="{F70B280D-1FEF-4E6F-B819-2EDF0B76EB8D}"/>
              </a:ext>
            </a:extLst>
          </p:cNvPr>
          <p:cNvSpPr/>
          <p:nvPr/>
        </p:nvSpPr>
        <p:spPr>
          <a:xfrm>
            <a:off x="0" y="184965"/>
            <a:ext cx="12091386" cy="2585323"/>
          </a:xfrm>
          <a:prstGeom prst="rect">
            <a:avLst/>
          </a:prstGeom>
        </p:spPr>
        <p:txBody>
          <a:bodyPr wrap="square">
            <a:spAutoFit/>
          </a:bodyPr>
          <a:lstStyle/>
          <a:p>
            <a:r>
              <a:rPr lang="en-IN" dirty="0">
                <a:solidFill>
                  <a:srgbClr val="0B0B0B"/>
                </a:solidFill>
                <a:latin typeface="Open Sans"/>
              </a:rPr>
              <a:t>If the new data set is large and different from the original training data:</a:t>
            </a:r>
          </a:p>
          <a:p>
            <a:pPr>
              <a:buFont typeface="Arial" panose="020B0604020202020204" pitchFamily="34" charset="0"/>
              <a:buChar char="•"/>
            </a:pPr>
            <a:r>
              <a:rPr lang="en-IN" dirty="0">
                <a:solidFill>
                  <a:srgbClr val="0B0B0B"/>
                </a:solidFill>
                <a:latin typeface="Open Sans"/>
              </a:rPr>
              <a:t>remove the last fully connected layer and replace with a layer matching the number of classes in the new data set</a:t>
            </a:r>
          </a:p>
          <a:p>
            <a:pPr>
              <a:buFont typeface="Arial" panose="020B0604020202020204" pitchFamily="34" charset="0"/>
              <a:buChar char="•"/>
            </a:pPr>
            <a:r>
              <a:rPr lang="en-IN" dirty="0">
                <a:solidFill>
                  <a:srgbClr val="0B0B0B"/>
                </a:solidFill>
                <a:latin typeface="Open Sans"/>
              </a:rPr>
              <a:t>retrain the network from scratch with randomly initialized weights</a:t>
            </a:r>
          </a:p>
          <a:p>
            <a:pPr>
              <a:buFont typeface="Arial" panose="020B0604020202020204" pitchFamily="34" charset="0"/>
              <a:buChar char="•"/>
            </a:pPr>
            <a:r>
              <a:rPr lang="en-IN" dirty="0">
                <a:solidFill>
                  <a:srgbClr val="0B0B0B"/>
                </a:solidFill>
                <a:latin typeface="Open Sans"/>
              </a:rPr>
              <a:t>alternatively, you could just use the same strategy as the "large and similar" data case</a:t>
            </a:r>
          </a:p>
          <a:p>
            <a:r>
              <a:rPr lang="en-IN" dirty="0">
                <a:solidFill>
                  <a:srgbClr val="0B0B0B"/>
                </a:solidFill>
                <a:latin typeface="Open Sans"/>
              </a:rPr>
              <a:t>Even though the data set is different from the training data, initializing the weights from the pre-trained network might make training faster. So this case is exactly the same as the case with a large, similar data set.</a:t>
            </a:r>
          </a:p>
          <a:p>
            <a:r>
              <a:rPr lang="en-IN" dirty="0">
                <a:solidFill>
                  <a:srgbClr val="0B0B0B"/>
                </a:solidFill>
                <a:latin typeface="Open Sans"/>
              </a:rPr>
              <a:t>If using the pre-trained network as a starting point does not produce a successful model, another option is to randomly initialize the convolutional neural network weights and train the network from scratch.</a:t>
            </a:r>
          </a:p>
          <a:p>
            <a:r>
              <a:rPr lang="en-IN" dirty="0">
                <a:solidFill>
                  <a:srgbClr val="0B0B0B"/>
                </a:solidFill>
                <a:latin typeface="Open Sans"/>
              </a:rPr>
              <a:t>Here is how to visualize this approach:</a:t>
            </a:r>
            <a:endParaRPr lang="en-IN" b="0" i="0" dirty="0">
              <a:solidFill>
                <a:srgbClr val="0B0B0B"/>
              </a:solidFill>
              <a:effectLst/>
              <a:latin typeface="Open Sans"/>
            </a:endParaRPr>
          </a:p>
        </p:txBody>
      </p:sp>
    </p:spTree>
    <p:extLst>
      <p:ext uri="{BB962C8B-B14F-4D97-AF65-F5344CB8AC3E}">
        <p14:creationId xmlns:p14="http://schemas.microsoft.com/office/powerpoint/2010/main" val="994261460"/>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図 1">
            <a:extLst>
              <a:ext uri="{FF2B5EF4-FFF2-40B4-BE49-F238E27FC236}">
                <a16:creationId xmlns:a16="http://schemas.microsoft.com/office/drawing/2014/main" id="{026635C0-8247-499D-B9CA-65AECEC56960}"/>
              </a:ext>
            </a:extLst>
          </p:cNvPr>
          <p:cNvPicPr>
            <a:picLocks noChangeAspect="1"/>
          </p:cNvPicPr>
          <p:nvPr/>
        </p:nvPicPr>
        <p:blipFill>
          <a:blip r:embed="rId2"/>
          <a:stretch>
            <a:fillRect/>
          </a:stretch>
        </p:blipFill>
        <p:spPr>
          <a:xfrm>
            <a:off x="763479" y="355107"/>
            <a:ext cx="10292622" cy="5775379"/>
          </a:xfrm>
          <a:prstGeom prst="rect">
            <a:avLst/>
          </a:prstGeom>
        </p:spPr>
      </p:pic>
    </p:spTree>
    <p:extLst>
      <p:ext uri="{BB962C8B-B14F-4D97-AF65-F5344CB8AC3E}">
        <p14:creationId xmlns:p14="http://schemas.microsoft.com/office/powerpoint/2010/main" val="151026056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正方形/長方形 1">
            <a:extLst>
              <a:ext uri="{FF2B5EF4-FFF2-40B4-BE49-F238E27FC236}">
                <a16:creationId xmlns:a16="http://schemas.microsoft.com/office/drawing/2014/main" id="{170951C3-80D3-4286-8C38-2F49B84A3180}"/>
              </a:ext>
            </a:extLst>
          </p:cNvPr>
          <p:cNvSpPr/>
          <p:nvPr/>
        </p:nvSpPr>
        <p:spPr>
          <a:xfrm>
            <a:off x="204187" y="133166"/>
            <a:ext cx="11381172" cy="6186309"/>
          </a:xfrm>
          <a:prstGeom prst="rect">
            <a:avLst/>
          </a:prstGeom>
        </p:spPr>
        <p:txBody>
          <a:bodyPr wrap="square">
            <a:spAutoFit/>
          </a:bodyPr>
          <a:lstStyle/>
          <a:p>
            <a:r>
              <a:rPr lang="en-IN" dirty="0">
                <a:solidFill>
                  <a:srgbClr val="1F1F1F"/>
                </a:solidFill>
                <a:latin typeface="Google Sans"/>
              </a:rPr>
              <a:t>We can calculate the number of weights in a feed-forward neural network by considering the connections between neurons in each layer. Here's how to find the weights for the given network:</a:t>
            </a:r>
          </a:p>
          <a:p>
            <a:pPr>
              <a:buFont typeface="+mj-lt"/>
              <a:buAutoNum type="arabicPeriod"/>
            </a:pPr>
            <a:r>
              <a:rPr lang="en-IN" b="1" dirty="0">
                <a:solidFill>
                  <a:srgbClr val="1F1F1F"/>
                </a:solidFill>
                <a:latin typeface="Google Sans"/>
              </a:rPr>
              <a:t>Input to First Hidden Layer:</a:t>
            </a:r>
            <a:endParaRPr lang="en-IN" dirty="0">
              <a:solidFill>
                <a:srgbClr val="1F1F1F"/>
              </a:solidFill>
              <a:latin typeface="Google Sans"/>
            </a:endParaRPr>
          </a:p>
          <a:p>
            <a:pPr marL="742950" lvl="1" indent="-285750">
              <a:buFont typeface="+mj-lt"/>
              <a:buAutoNum type="arabicPeriod"/>
            </a:pPr>
            <a:r>
              <a:rPr lang="en-IN" dirty="0">
                <a:solidFill>
                  <a:srgbClr val="1F1F1F"/>
                </a:solidFill>
                <a:latin typeface="Google Sans"/>
              </a:rPr>
              <a:t>Each neuron in the first hidden layer (10 neurons) will have connections to all elements of the input (32x32x3 = 3072 elements).</a:t>
            </a:r>
          </a:p>
          <a:p>
            <a:pPr marL="742950" lvl="1" indent="-285750">
              <a:buFont typeface="+mj-lt"/>
              <a:buAutoNum type="arabicPeriod"/>
            </a:pPr>
            <a:r>
              <a:rPr lang="en-IN" dirty="0">
                <a:solidFill>
                  <a:srgbClr val="1F1F1F"/>
                </a:solidFill>
                <a:latin typeface="Google Sans"/>
              </a:rPr>
              <a:t>Weights: 10 neurons * 3072 elements/neuron = 30720</a:t>
            </a:r>
          </a:p>
          <a:p>
            <a:pPr>
              <a:buFont typeface="+mj-lt"/>
              <a:buAutoNum type="arabicPeriod"/>
            </a:pPr>
            <a:r>
              <a:rPr lang="en-IN" b="1" dirty="0">
                <a:solidFill>
                  <a:srgbClr val="1F1F1F"/>
                </a:solidFill>
                <a:latin typeface="Google Sans"/>
              </a:rPr>
              <a:t>First Hidden Layer to Second Hidden Layer:</a:t>
            </a:r>
            <a:endParaRPr lang="en-IN" dirty="0">
              <a:solidFill>
                <a:srgbClr val="1F1F1F"/>
              </a:solidFill>
              <a:latin typeface="Google Sans"/>
            </a:endParaRPr>
          </a:p>
          <a:p>
            <a:pPr marL="742950" lvl="1" indent="-285750">
              <a:buFont typeface="+mj-lt"/>
              <a:buAutoNum type="arabicPeriod"/>
            </a:pPr>
            <a:r>
              <a:rPr lang="en-IN" dirty="0">
                <a:solidFill>
                  <a:srgbClr val="1F1F1F"/>
                </a:solidFill>
                <a:latin typeface="Google Sans"/>
              </a:rPr>
              <a:t>Each neuron in the second hidden layer (10 neurons) will have connections to all neurons in the first hidden layer (10 neurons).</a:t>
            </a:r>
          </a:p>
          <a:p>
            <a:pPr marL="742950" lvl="1" indent="-285750">
              <a:buFont typeface="+mj-lt"/>
              <a:buAutoNum type="arabicPeriod"/>
            </a:pPr>
            <a:r>
              <a:rPr lang="en-IN" dirty="0">
                <a:solidFill>
                  <a:srgbClr val="1F1F1F"/>
                </a:solidFill>
                <a:latin typeface="Google Sans"/>
              </a:rPr>
              <a:t>Weights: 10 neurons * 10 elements/neuron = 100</a:t>
            </a:r>
          </a:p>
          <a:p>
            <a:r>
              <a:rPr lang="en-IN" b="1" dirty="0">
                <a:solidFill>
                  <a:srgbClr val="1F1F1F"/>
                </a:solidFill>
                <a:latin typeface="Google Sans"/>
              </a:rPr>
              <a:t>Total Weights:</a:t>
            </a:r>
            <a:endParaRPr lang="en-IN" dirty="0">
              <a:solidFill>
                <a:srgbClr val="1F1F1F"/>
              </a:solidFill>
              <a:latin typeface="Google Sans"/>
            </a:endParaRPr>
          </a:p>
          <a:p>
            <a:pPr>
              <a:buFont typeface="Arial" panose="020B0604020202020204" pitchFamily="34" charset="0"/>
              <a:buChar char="•"/>
            </a:pPr>
            <a:r>
              <a:rPr lang="en-IN" dirty="0">
                <a:solidFill>
                  <a:srgbClr val="1F1F1F"/>
                </a:solidFill>
                <a:latin typeface="Google Sans"/>
              </a:rPr>
              <a:t>Weights from input to first hidden layer + weights between hidden layers</a:t>
            </a:r>
          </a:p>
          <a:p>
            <a:pPr>
              <a:buFont typeface="Arial" panose="020B0604020202020204" pitchFamily="34" charset="0"/>
              <a:buChar char="•"/>
            </a:pPr>
            <a:r>
              <a:rPr lang="en-IN" dirty="0">
                <a:solidFill>
                  <a:srgbClr val="1F1F1F"/>
                </a:solidFill>
                <a:latin typeface="Google Sans"/>
              </a:rPr>
              <a:t>30720 weights + 100 weights = 30820 weights</a:t>
            </a:r>
          </a:p>
          <a:p>
            <a:r>
              <a:rPr lang="en-IN" b="1" dirty="0">
                <a:solidFill>
                  <a:srgbClr val="1F1F1F"/>
                </a:solidFill>
                <a:latin typeface="Google Sans"/>
              </a:rPr>
              <a:t>Considering Bias:</a:t>
            </a:r>
            <a:endParaRPr lang="en-IN" dirty="0">
              <a:solidFill>
                <a:srgbClr val="1F1F1F"/>
              </a:solidFill>
              <a:latin typeface="Google Sans"/>
            </a:endParaRPr>
          </a:p>
          <a:p>
            <a:r>
              <a:rPr lang="en-IN" dirty="0">
                <a:solidFill>
                  <a:srgbClr val="1F1F1F"/>
                </a:solidFill>
                <a:latin typeface="Google Sans"/>
              </a:rPr>
              <a:t>It's common practice to include a bias term for each neuron (except the input layer) in a neural network. This bias term acts like an additional weight with a constant value (usually 1). Including bias adds the following weights:</a:t>
            </a:r>
          </a:p>
          <a:p>
            <a:pPr>
              <a:buFont typeface="Arial" panose="020B0604020202020204" pitchFamily="34" charset="0"/>
              <a:buChar char="•"/>
            </a:pPr>
            <a:r>
              <a:rPr lang="en-IN" dirty="0">
                <a:solidFill>
                  <a:srgbClr val="1F1F1F"/>
                </a:solidFill>
                <a:latin typeface="Google Sans"/>
              </a:rPr>
              <a:t>Bias weights: 10 neurons (first hidden layer) + 10 neurons (second hidden layer) = 20 weights</a:t>
            </a:r>
          </a:p>
          <a:p>
            <a:r>
              <a:rPr lang="en-IN" b="1" dirty="0">
                <a:solidFill>
                  <a:srgbClr val="1F1F1F"/>
                </a:solidFill>
                <a:latin typeface="Google Sans"/>
              </a:rPr>
              <a:t>Total Weights with Bias:</a:t>
            </a:r>
            <a:endParaRPr lang="en-IN" dirty="0">
              <a:solidFill>
                <a:srgbClr val="1F1F1F"/>
              </a:solidFill>
              <a:latin typeface="Google Sans"/>
            </a:endParaRPr>
          </a:p>
          <a:p>
            <a:pPr>
              <a:buFont typeface="Arial" panose="020B0604020202020204" pitchFamily="34" charset="0"/>
              <a:buChar char="•"/>
            </a:pPr>
            <a:r>
              <a:rPr lang="en-IN" dirty="0">
                <a:solidFill>
                  <a:srgbClr val="1F1F1F"/>
                </a:solidFill>
                <a:latin typeface="Google Sans"/>
              </a:rPr>
              <a:t>Total weights without bias + bias weights</a:t>
            </a:r>
          </a:p>
          <a:p>
            <a:pPr>
              <a:buFont typeface="Arial" panose="020B0604020202020204" pitchFamily="34" charset="0"/>
              <a:buChar char="•"/>
            </a:pPr>
            <a:r>
              <a:rPr lang="en-IN" dirty="0">
                <a:solidFill>
                  <a:srgbClr val="1F1F1F"/>
                </a:solidFill>
                <a:latin typeface="Google Sans"/>
              </a:rPr>
              <a:t>30820 weights + 20 weights = 30840 weights</a:t>
            </a:r>
          </a:p>
          <a:p>
            <a:r>
              <a:rPr lang="en-IN" dirty="0">
                <a:solidFill>
                  <a:srgbClr val="1F1F1F"/>
                </a:solidFill>
                <a:latin typeface="Google Sans"/>
              </a:rPr>
              <a:t>Therefore, the feed-forward neural network with the given architecture has approximately 30,840 weights (considering bias terms).</a:t>
            </a:r>
            <a:endParaRPr lang="en-IN" b="0" i="0" dirty="0">
              <a:solidFill>
                <a:srgbClr val="1F1F1F"/>
              </a:solidFill>
              <a:effectLst/>
              <a:latin typeface="Google Sans"/>
            </a:endParaRPr>
          </a:p>
        </p:txBody>
      </p:sp>
    </p:spTree>
    <p:extLst>
      <p:ext uri="{BB962C8B-B14F-4D97-AF65-F5344CB8AC3E}">
        <p14:creationId xmlns:p14="http://schemas.microsoft.com/office/powerpoint/2010/main" val="1644430140"/>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正方形/長方形 1">
            <a:extLst>
              <a:ext uri="{FF2B5EF4-FFF2-40B4-BE49-F238E27FC236}">
                <a16:creationId xmlns:a16="http://schemas.microsoft.com/office/drawing/2014/main" id="{ADBAA3A6-9F33-4A7B-AD50-814D8525AEE3}"/>
              </a:ext>
            </a:extLst>
          </p:cNvPr>
          <p:cNvSpPr/>
          <p:nvPr/>
        </p:nvSpPr>
        <p:spPr>
          <a:xfrm>
            <a:off x="148877" y="75005"/>
            <a:ext cx="1613903" cy="369332"/>
          </a:xfrm>
          <a:prstGeom prst="rect">
            <a:avLst/>
          </a:prstGeom>
        </p:spPr>
        <p:txBody>
          <a:bodyPr wrap="none">
            <a:spAutoFit/>
          </a:bodyPr>
          <a:lstStyle/>
          <a:p>
            <a:r>
              <a:rPr lang="en-IN" dirty="0">
                <a:solidFill>
                  <a:srgbClr val="0B0B0B"/>
                </a:solidFill>
                <a:latin typeface="var(--chakra-fonts-heading)"/>
              </a:rPr>
              <a:t>Augmentations</a:t>
            </a:r>
            <a:endParaRPr lang="en-IN" b="0" i="0" dirty="0">
              <a:solidFill>
                <a:srgbClr val="0B0B0B"/>
              </a:solidFill>
              <a:effectLst/>
              <a:latin typeface="var(--chakra-fonts-heading)"/>
            </a:endParaRPr>
          </a:p>
        </p:txBody>
      </p:sp>
      <p:sp>
        <p:nvSpPr>
          <p:cNvPr id="3" name="正方形/長方形 2">
            <a:extLst>
              <a:ext uri="{FF2B5EF4-FFF2-40B4-BE49-F238E27FC236}">
                <a16:creationId xmlns:a16="http://schemas.microsoft.com/office/drawing/2014/main" id="{0AD39E85-702E-472A-9254-9ADC6AE7FD7A}"/>
              </a:ext>
            </a:extLst>
          </p:cNvPr>
          <p:cNvSpPr/>
          <p:nvPr/>
        </p:nvSpPr>
        <p:spPr>
          <a:xfrm>
            <a:off x="73980" y="4472957"/>
            <a:ext cx="11866486" cy="1200329"/>
          </a:xfrm>
          <a:prstGeom prst="rect">
            <a:avLst/>
          </a:prstGeom>
        </p:spPr>
        <p:txBody>
          <a:bodyPr wrap="square">
            <a:spAutoFit/>
          </a:bodyPr>
          <a:lstStyle/>
          <a:p>
            <a:r>
              <a:rPr lang="en-IN" b="1" dirty="0">
                <a:solidFill>
                  <a:srgbClr val="0B0B0B"/>
                </a:solidFill>
                <a:latin typeface="Open Sans"/>
              </a:rPr>
              <a:t>Data augmentation</a:t>
            </a:r>
            <a:r>
              <a:rPr lang="en-IN" dirty="0">
                <a:solidFill>
                  <a:srgbClr val="0B0B0B"/>
                </a:solidFill>
                <a:latin typeface="Open Sans"/>
              </a:rPr>
              <a:t> is a way to increase the variability in the training dataset without having to capture more images. By applying pixel-level and geometric transformations during training, we can artificially simulate different environments. For example, a blur filter could be used to mimic motion blur. The augmentations should be carefully chosen.</a:t>
            </a:r>
            <a:endParaRPr lang="en-IN" dirty="0"/>
          </a:p>
        </p:txBody>
      </p:sp>
      <p:pic>
        <p:nvPicPr>
          <p:cNvPr id="4" name="図 3">
            <a:extLst>
              <a:ext uri="{FF2B5EF4-FFF2-40B4-BE49-F238E27FC236}">
                <a16:creationId xmlns:a16="http://schemas.microsoft.com/office/drawing/2014/main" id="{B7EDBBC0-6B15-4932-B987-D531690435BB}"/>
              </a:ext>
            </a:extLst>
          </p:cNvPr>
          <p:cNvPicPr>
            <a:picLocks noChangeAspect="1"/>
          </p:cNvPicPr>
          <p:nvPr/>
        </p:nvPicPr>
        <p:blipFill>
          <a:blip r:embed="rId2"/>
          <a:stretch>
            <a:fillRect/>
          </a:stretch>
        </p:blipFill>
        <p:spPr>
          <a:xfrm>
            <a:off x="678310" y="371848"/>
            <a:ext cx="10037038" cy="4026390"/>
          </a:xfrm>
          <a:prstGeom prst="rect">
            <a:avLst/>
          </a:prstGeom>
        </p:spPr>
      </p:pic>
    </p:spTree>
    <p:extLst>
      <p:ext uri="{BB962C8B-B14F-4D97-AF65-F5344CB8AC3E}">
        <p14:creationId xmlns:p14="http://schemas.microsoft.com/office/powerpoint/2010/main" val="629962144"/>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図 1">
            <a:extLst>
              <a:ext uri="{FF2B5EF4-FFF2-40B4-BE49-F238E27FC236}">
                <a16:creationId xmlns:a16="http://schemas.microsoft.com/office/drawing/2014/main" id="{42ABC086-B2D3-4BE4-8C2B-4AF1887C19A8}"/>
              </a:ext>
            </a:extLst>
          </p:cNvPr>
          <p:cNvPicPr>
            <a:picLocks noChangeAspect="1"/>
          </p:cNvPicPr>
          <p:nvPr/>
        </p:nvPicPr>
        <p:blipFill>
          <a:blip r:embed="rId2"/>
          <a:stretch>
            <a:fillRect/>
          </a:stretch>
        </p:blipFill>
        <p:spPr>
          <a:xfrm>
            <a:off x="957355" y="67370"/>
            <a:ext cx="9589317" cy="3361630"/>
          </a:xfrm>
          <a:prstGeom prst="rect">
            <a:avLst/>
          </a:prstGeom>
        </p:spPr>
      </p:pic>
      <p:pic>
        <p:nvPicPr>
          <p:cNvPr id="3" name="図 2">
            <a:extLst>
              <a:ext uri="{FF2B5EF4-FFF2-40B4-BE49-F238E27FC236}">
                <a16:creationId xmlns:a16="http://schemas.microsoft.com/office/drawing/2014/main" id="{2DF2530D-AC13-4190-ADFF-0FF136A41C9C}"/>
              </a:ext>
            </a:extLst>
          </p:cNvPr>
          <p:cNvPicPr>
            <a:picLocks noChangeAspect="1"/>
          </p:cNvPicPr>
          <p:nvPr/>
        </p:nvPicPr>
        <p:blipFill>
          <a:blip r:embed="rId3"/>
          <a:stretch>
            <a:fillRect/>
          </a:stretch>
        </p:blipFill>
        <p:spPr>
          <a:xfrm>
            <a:off x="2044823" y="3331346"/>
            <a:ext cx="7161321" cy="3208204"/>
          </a:xfrm>
          <a:prstGeom prst="rect">
            <a:avLst/>
          </a:prstGeom>
        </p:spPr>
      </p:pic>
    </p:spTree>
    <p:extLst>
      <p:ext uri="{BB962C8B-B14F-4D97-AF65-F5344CB8AC3E}">
        <p14:creationId xmlns:p14="http://schemas.microsoft.com/office/powerpoint/2010/main" val="2859099383"/>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図 1">
            <a:extLst>
              <a:ext uri="{FF2B5EF4-FFF2-40B4-BE49-F238E27FC236}">
                <a16:creationId xmlns:a16="http://schemas.microsoft.com/office/drawing/2014/main" id="{CFC45497-C743-4D00-9BA9-9742D1BAD813}"/>
              </a:ext>
            </a:extLst>
          </p:cNvPr>
          <p:cNvPicPr>
            <a:picLocks noChangeAspect="1"/>
          </p:cNvPicPr>
          <p:nvPr/>
        </p:nvPicPr>
        <p:blipFill>
          <a:blip r:embed="rId2"/>
          <a:stretch>
            <a:fillRect/>
          </a:stretch>
        </p:blipFill>
        <p:spPr>
          <a:xfrm>
            <a:off x="1740023" y="0"/>
            <a:ext cx="7768905" cy="3994951"/>
          </a:xfrm>
          <a:prstGeom prst="rect">
            <a:avLst/>
          </a:prstGeom>
        </p:spPr>
      </p:pic>
      <p:sp>
        <p:nvSpPr>
          <p:cNvPr id="3" name="正方形/長方形 2">
            <a:extLst>
              <a:ext uri="{FF2B5EF4-FFF2-40B4-BE49-F238E27FC236}">
                <a16:creationId xmlns:a16="http://schemas.microsoft.com/office/drawing/2014/main" id="{B2B55735-211B-48F2-A562-CBDE688F35CC}"/>
              </a:ext>
            </a:extLst>
          </p:cNvPr>
          <p:cNvSpPr/>
          <p:nvPr/>
        </p:nvSpPr>
        <p:spPr>
          <a:xfrm>
            <a:off x="1" y="4165742"/>
            <a:ext cx="12192000" cy="2308324"/>
          </a:xfrm>
          <a:prstGeom prst="rect">
            <a:avLst/>
          </a:prstGeom>
        </p:spPr>
        <p:txBody>
          <a:bodyPr wrap="square">
            <a:spAutoFit/>
          </a:bodyPr>
          <a:lstStyle/>
          <a:p>
            <a:r>
              <a:rPr lang="en-IN" dirty="0">
                <a:solidFill>
                  <a:srgbClr val="0B0B0B"/>
                </a:solidFill>
                <a:latin typeface="Open Sans"/>
              </a:rPr>
              <a:t>In this lesson, we learned about:</a:t>
            </a:r>
          </a:p>
          <a:p>
            <a:pPr>
              <a:buFont typeface="Arial" panose="020B0604020202020204" pitchFamily="34" charset="0"/>
              <a:buChar char="•"/>
            </a:pPr>
            <a:r>
              <a:rPr lang="en-IN" b="1" dirty="0">
                <a:solidFill>
                  <a:srgbClr val="0B0B0B"/>
                </a:solidFill>
                <a:latin typeface="Open Sans"/>
              </a:rPr>
              <a:t>The limitations of feed-forward networks</a:t>
            </a:r>
            <a:r>
              <a:rPr lang="en-IN" dirty="0">
                <a:solidFill>
                  <a:srgbClr val="0B0B0B"/>
                </a:solidFill>
                <a:latin typeface="Open Sans"/>
              </a:rPr>
              <a:t> and why neural networks with only fully connected layers are not suited to image data.</a:t>
            </a:r>
          </a:p>
          <a:p>
            <a:pPr>
              <a:buFont typeface="Arial" panose="020B0604020202020204" pitchFamily="34" charset="0"/>
              <a:buChar char="•"/>
            </a:pPr>
            <a:r>
              <a:rPr lang="en-IN" b="1" dirty="0">
                <a:solidFill>
                  <a:srgbClr val="0B0B0B"/>
                </a:solidFill>
                <a:latin typeface="Open Sans"/>
              </a:rPr>
              <a:t>The convolution layer</a:t>
            </a:r>
            <a:r>
              <a:rPr lang="en-IN" dirty="0">
                <a:solidFill>
                  <a:srgbClr val="0B0B0B"/>
                </a:solidFill>
                <a:latin typeface="Open Sans"/>
              </a:rPr>
              <a:t>, a new layer for neural network and its different parameters.</a:t>
            </a:r>
          </a:p>
          <a:p>
            <a:pPr>
              <a:buFont typeface="Arial" panose="020B0604020202020204" pitchFamily="34" charset="0"/>
              <a:buChar char="•"/>
            </a:pPr>
            <a:r>
              <a:rPr lang="en-IN" b="1" dirty="0">
                <a:solidFill>
                  <a:srgbClr val="0B0B0B"/>
                </a:solidFill>
                <a:latin typeface="Open Sans"/>
              </a:rPr>
              <a:t>Pooling layers, dropout and batch normalization</a:t>
            </a:r>
            <a:r>
              <a:rPr lang="en-IN" dirty="0">
                <a:solidFill>
                  <a:srgbClr val="0B0B0B"/>
                </a:solidFill>
                <a:latin typeface="Open Sans"/>
              </a:rPr>
              <a:t>, different layers that are very common in CNNs.</a:t>
            </a:r>
          </a:p>
          <a:p>
            <a:pPr>
              <a:buFont typeface="Arial" panose="020B0604020202020204" pitchFamily="34" charset="0"/>
              <a:buChar char="•"/>
            </a:pPr>
            <a:r>
              <a:rPr lang="en-IN" b="1" dirty="0">
                <a:solidFill>
                  <a:srgbClr val="0B0B0B"/>
                </a:solidFill>
                <a:latin typeface="Open Sans"/>
              </a:rPr>
              <a:t>The build of a custom architecture to classify traffic signs</a:t>
            </a:r>
            <a:r>
              <a:rPr lang="en-IN" dirty="0">
                <a:solidFill>
                  <a:srgbClr val="0B0B0B"/>
                </a:solidFill>
                <a:latin typeface="Open Sans"/>
              </a:rPr>
              <a:t> and how to order the different layers in a CNN.</a:t>
            </a:r>
          </a:p>
          <a:p>
            <a:pPr>
              <a:buFont typeface="Arial" panose="020B0604020202020204" pitchFamily="34" charset="0"/>
              <a:buChar char="•"/>
            </a:pPr>
            <a:r>
              <a:rPr lang="en-IN" b="1" dirty="0">
                <a:solidFill>
                  <a:srgbClr val="0B0B0B"/>
                </a:solidFill>
                <a:latin typeface="Open Sans"/>
              </a:rPr>
              <a:t>Modern architectures</a:t>
            </a:r>
            <a:r>
              <a:rPr lang="en-IN" dirty="0">
                <a:solidFill>
                  <a:srgbClr val="0B0B0B"/>
                </a:solidFill>
                <a:latin typeface="Open Sans"/>
              </a:rPr>
              <a:t> and their design.</a:t>
            </a:r>
          </a:p>
          <a:p>
            <a:pPr>
              <a:buFont typeface="Arial" panose="020B0604020202020204" pitchFamily="34" charset="0"/>
              <a:buChar char="•"/>
            </a:pPr>
            <a:r>
              <a:rPr lang="en-IN" b="1" dirty="0">
                <a:solidFill>
                  <a:srgbClr val="0B0B0B"/>
                </a:solidFill>
                <a:latin typeface="Open Sans"/>
              </a:rPr>
              <a:t>Augmentations</a:t>
            </a:r>
            <a:r>
              <a:rPr lang="en-IN" dirty="0">
                <a:solidFill>
                  <a:srgbClr val="0B0B0B"/>
                </a:solidFill>
                <a:latin typeface="Open Sans"/>
              </a:rPr>
              <a:t>, a way to artificially increase variability in a dataset.</a:t>
            </a:r>
            <a:endParaRPr lang="en-IN" b="0" i="0" dirty="0">
              <a:solidFill>
                <a:srgbClr val="0B0B0B"/>
              </a:solidFill>
              <a:effectLst/>
              <a:latin typeface="Open Sans"/>
            </a:endParaRPr>
          </a:p>
        </p:txBody>
      </p:sp>
    </p:spTree>
    <p:extLst>
      <p:ext uri="{BB962C8B-B14F-4D97-AF65-F5344CB8AC3E}">
        <p14:creationId xmlns:p14="http://schemas.microsoft.com/office/powerpoint/2010/main" val="3687201428"/>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正方形/長方形 1">
            <a:extLst>
              <a:ext uri="{FF2B5EF4-FFF2-40B4-BE49-F238E27FC236}">
                <a16:creationId xmlns:a16="http://schemas.microsoft.com/office/drawing/2014/main" id="{C9185580-627D-43E2-A5EC-7385F22F5D3E}"/>
              </a:ext>
            </a:extLst>
          </p:cNvPr>
          <p:cNvSpPr/>
          <p:nvPr/>
        </p:nvSpPr>
        <p:spPr>
          <a:xfrm>
            <a:off x="189389" y="284086"/>
            <a:ext cx="11591278" cy="3693319"/>
          </a:xfrm>
          <a:prstGeom prst="rect">
            <a:avLst/>
          </a:prstGeom>
        </p:spPr>
        <p:txBody>
          <a:bodyPr wrap="square">
            <a:spAutoFit/>
          </a:bodyPr>
          <a:lstStyle/>
          <a:p>
            <a:r>
              <a:rPr lang="en-IN" dirty="0">
                <a:solidFill>
                  <a:srgbClr val="0B0B0B"/>
                </a:solidFill>
                <a:latin typeface="var(--chakra-fonts-heading)"/>
              </a:rPr>
              <a:t>Glossary</a:t>
            </a:r>
          </a:p>
          <a:p>
            <a:pPr>
              <a:buFont typeface="Arial" panose="020B0604020202020204" pitchFamily="34" charset="0"/>
              <a:buChar char="•"/>
            </a:pPr>
            <a:r>
              <a:rPr lang="en-IN" b="1" dirty="0">
                <a:solidFill>
                  <a:srgbClr val="0B0B0B"/>
                </a:solidFill>
                <a:latin typeface="Open Sans"/>
              </a:rPr>
              <a:t>Augmentations:</a:t>
            </a:r>
            <a:r>
              <a:rPr lang="en-IN" dirty="0">
                <a:solidFill>
                  <a:srgbClr val="0B0B0B"/>
                </a:solidFill>
                <a:latin typeface="Open Sans"/>
              </a:rPr>
              <a:t> a way to artificially increase the diversity of a dataset by applying pixel-level and geometric transformations.</a:t>
            </a:r>
          </a:p>
          <a:p>
            <a:pPr>
              <a:buFont typeface="Arial" panose="020B0604020202020204" pitchFamily="34" charset="0"/>
              <a:buChar char="•"/>
            </a:pPr>
            <a:r>
              <a:rPr lang="en-IN" b="1" dirty="0">
                <a:solidFill>
                  <a:srgbClr val="0B0B0B"/>
                </a:solidFill>
                <a:latin typeface="Open Sans"/>
              </a:rPr>
              <a:t>Batch Normalization:</a:t>
            </a:r>
            <a:r>
              <a:rPr lang="en-IN" dirty="0">
                <a:solidFill>
                  <a:srgbClr val="0B0B0B"/>
                </a:solidFill>
                <a:latin typeface="Open Sans"/>
              </a:rPr>
              <a:t> a layer that uses batch statistics to scale its inputs and accelerate the overall convergence of a NN.</a:t>
            </a:r>
          </a:p>
          <a:p>
            <a:pPr>
              <a:buFont typeface="Arial" panose="020B0604020202020204" pitchFamily="34" charset="0"/>
              <a:buChar char="•"/>
            </a:pPr>
            <a:r>
              <a:rPr lang="en-IN" b="1" dirty="0">
                <a:solidFill>
                  <a:srgbClr val="0B0B0B"/>
                </a:solidFill>
                <a:latin typeface="Open Sans"/>
              </a:rPr>
              <a:t>Convolutional layer:</a:t>
            </a:r>
            <a:r>
              <a:rPr lang="en-IN" dirty="0">
                <a:solidFill>
                  <a:srgbClr val="0B0B0B"/>
                </a:solidFill>
                <a:latin typeface="Open Sans"/>
              </a:rPr>
              <a:t> a type of NN layer that is particularly well suited to </a:t>
            </a:r>
            <a:r>
              <a:rPr lang="en-IN" dirty="0" err="1">
                <a:solidFill>
                  <a:srgbClr val="0B0B0B"/>
                </a:solidFill>
                <a:latin typeface="Open Sans"/>
              </a:rPr>
              <a:t>analyze</a:t>
            </a:r>
            <a:r>
              <a:rPr lang="en-IN" dirty="0">
                <a:solidFill>
                  <a:srgbClr val="0B0B0B"/>
                </a:solidFill>
                <a:latin typeface="Open Sans"/>
              </a:rPr>
              <a:t> image data. This layer is made of filters convolving over an input volume.</a:t>
            </a:r>
          </a:p>
          <a:p>
            <a:pPr>
              <a:buFont typeface="Arial" panose="020B0604020202020204" pitchFamily="34" charset="0"/>
              <a:buChar char="•"/>
            </a:pPr>
            <a:r>
              <a:rPr lang="en-IN" b="1" dirty="0">
                <a:solidFill>
                  <a:srgbClr val="0B0B0B"/>
                </a:solidFill>
                <a:latin typeface="Open Sans"/>
              </a:rPr>
              <a:t>Dropout:</a:t>
            </a:r>
            <a:r>
              <a:rPr lang="en-IN" dirty="0">
                <a:solidFill>
                  <a:srgbClr val="0B0B0B"/>
                </a:solidFill>
                <a:latin typeface="Open Sans"/>
              </a:rPr>
              <a:t> a technique that randomly turns off neurons to prevent overfitting.</a:t>
            </a:r>
          </a:p>
          <a:p>
            <a:pPr>
              <a:buFont typeface="Arial" panose="020B0604020202020204" pitchFamily="34" charset="0"/>
              <a:buChar char="•"/>
            </a:pPr>
            <a:r>
              <a:rPr lang="en-IN" b="1" dirty="0">
                <a:solidFill>
                  <a:srgbClr val="0B0B0B"/>
                </a:solidFill>
                <a:latin typeface="Open Sans"/>
              </a:rPr>
              <a:t>Feature map:</a:t>
            </a:r>
            <a:r>
              <a:rPr lang="en-IN" dirty="0">
                <a:solidFill>
                  <a:srgbClr val="0B0B0B"/>
                </a:solidFill>
                <a:latin typeface="Open Sans"/>
              </a:rPr>
              <a:t> the 2D array resulting of a filter convolution over the input volume.</a:t>
            </a:r>
          </a:p>
          <a:p>
            <a:pPr>
              <a:buFont typeface="Arial" panose="020B0604020202020204" pitchFamily="34" charset="0"/>
              <a:buChar char="•"/>
            </a:pPr>
            <a:r>
              <a:rPr lang="en-IN" b="1" dirty="0">
                <a:solidFill>
                  <a:srgbClr val="0B0B0B"/>
                </a:solidFill>
                <a:latin typeface="Open Sans"/>
              </a:rPr>
              <a:t>Padding:</a:t>
            </a:r>
            <a:r>
              <a:rPr lang="en-IN" dirty="0">
                <a:solidFill>
                  <a:srgbClr val="0B0B0B"/>
                </a:solidFill>
                <a:latin typeface="Open Sans"/>
              </a:rPr>
              <a:t> the act of adding integers (often zeros) to the border of an image.</a:t>
            </a:r>
          </a:p>
          <a:p>
            <a:pPr>
              <a:buFont typeface="Arial" panose="020B0604020202020204" pitchFamily="34" charset="0"/>
              <a:buChar char="•"/>
            </a:pPr>
            <a:r>
              <a:rPr lang="en-IN" b="1" dirty="0">
                <a:solidFill>
                  <a:srgbClr val="0B0B0B"/>
                </a:solidFill>
                <a:latin typeface="Open Sans"/>
              </a:rPr>
              <a:t>Pooling layer:</a:t>
            </a:r>
            <a:r>
              <a:rPr lang="en-IN" dirty="0">
                <a:solidFill>
                  <a:srgbClr val="0B0B0B"/>
                </a:solidFill>
                <a:latin typeface="Open Sans"/>
              </a:rPr>
              <a:t> a layer that spatially aggregates information.</a:t>
            </a:r>
          </a:p>
          <a:p>
            <a:pPr>
              <a:buFont typeface="Arial" panose="020B0604020202020204" pitchFamily="34" charset="0"/>
              <a:buChar char="•"/>
            </a:pPr>
            <a:r>
              <a:rPr lang="en-IN" b="1" dirty="0">
                <a:solidFill>
                  <a:srgbClr val="0B0B0B"/>
                </a:solidFill>
                <a:latin typeface="Open Sans"/>
              </a:rPr>
              <a:t>Stride:</a:t>
            </a:r>
            <a:r>
              <a:rPr lang="en-IN" dirty="0">
                <a:solidFill>
                  <a:srgbClr val="0B0B0B"/>
                </a:solidFill>
                <a:latin typeface="Open Sans"/>
              </a:rPr>
              <a:t> the step size a computing window is shifted by.</a:t>
            </a:r>
          </a:p>
          <a:p>
            <a:pPr>
              <a:buFont typeface="Arial" panose="020B0604020202020204" pitchFamily="34" charset="0"/>
              <a:buChar char="•"/>
            </a:pPr>
            <a:r>
              <a:rPr lang="en-IN" b="1" dirty="0">
                <a:solidFill>
                  <a:srgbClr val="0B0B0B"/>
                </a:solidFill>
                <a:latin typeface="Open Sans"/>
              </a:rPr>
              <a:t>Transfer Learning:</a:t>
            </a:r>
            <a:r>
              <a:rPr lang="en-IN" dirty="0">
                <a:solidFill>
                  <a:srgbClr val="0B0B0B"/>
                </a:solidFill>
                <a:latin typeface="Open Sans"/>
              </a:rPr>
              <a:t> using pretrained networks as a starting point when training a new NN.</a:t>
            </a:r>
            <a:endParaRPr lang="en-IN" b="0" i="0" dirty="0">
              <a:solidFill>
                <a:srgbClr val="0B0B0B"/>
              </a:solidFill>
              <a:effectLst/>
              <a:latin typeface="Open Sans"/>
            </a:endParaRPr>
          </a:p>
        </p:txBody>
      </p:sp>
    </p:spTree>
    <p:extLst>
      <p:ext uri="{BB962C8B-B14F-4D97-AF65-F5344CB8AC3E}">
        <p14:creationId xmlns:p14="http://schemas.microsoft.com/office/powerpoint/2010/main" val="964805834"/>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テキスト ボックス 1">
            <a:extLst>
              <a:ext uri="{FF2B5EF4-FFF2-40B4-BE49-F238E27FC236}">
                <a16:creationId xmlns:a16="http://schemas.microsoft.com/office/drawing/2014/main" id="{AF7C0409-9D25-4C01-BF7B-3F6A327DB9CB}"/>
              </a:ext>
            </a:extLst>
          </p:cNvPr>
          <p:cNvSpPr txBox="1"/>
          <p:nvPr/>
        </p:nvSpPr>
        <p:spPr>
          <a:xfrm>
            <a:off x="5299969" y="2752078"/>
            <a:ext cx="1296140" cy="369332"/>
          </a:xfrm>
          <a:prstGeom prst="rect">
            <a:avLst/>
          </a:prstGeom>
          <a:noFill/>
        </p:spPr>
        <p:txBody>
          <a:bodyPr wrap="square" rtlCol="0">
            <a:spAutoFit/>
          </a:bodyPr>
          <a:lstStyle/>
          <a:p>
            <a:r>
              <a:rPr lang="en-IN" dirty="0"/>
              <a:t>THE END</a:t>
            </a:r>
          </a:p>
        </p:txBody>
      </p:sp>
    </p:spTree>
    <p:extLst>
      <p:ext uri="{BB962C8B-B14F-4D97-AF65-F5344CB8AC3E}">
        <p14:creationId xmlns:p14="http://schemas.microsoft.com/office/powerpoint/2010/main" val="161239691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図 1">
            <a:extLst>
              <a:ext uri="{FF2B5EF4-FFF2-40B4-BE49-F238E27FC236}">
                <a16:creationId xmlns:a16="http://schemas.microsoft.com/office/drawing/2014/main" id="{8D63145D-E431-411E-A00E-AB4238CD8256}"/>
              </a:ext>
            </a:extLst>
          </p:cNvPr>
          <p:cNvPicPr>
            <a:picLocks noChangeAspect="1"/>
          </p:cNvPicPr>
          <p:nvPr/>
        </p:nvPicPr>
        <p:blipFill>
          <a:blip r:embed="rId2"/>
          <a:stretch>
            <a:fillRect/>
          </a:stretch>
        </p:blipFill>
        <p:spPr>
          <a:xfrm>
            <a:off x="0" y="363984"/>
            <a:ext cx="11820826" cy="4554244"/>
          </a:xfrm>
          <a:prstGeom prst="rect">
            <a:avLst/>
          </a:prstGeom>
        </p:spPr>
      </p:pic>
    </p:spTree>
    <p:extLst>
      <p:ext uri="{BB962C8B-B14F-4D97-AF65-F5344CB8AC3E}">
        <p14:creationId xmlns:p14="http://schemas.microsoft.com/office/powerpoint/2010/main" val="139800471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正方形/長方形 1">
            <a:extLst>
              <a:ext uri="{FF2B5EF4-FFF2-40B4-BE49-F238E27FC236}">
                <a16:creationId xmlns:a16="http://schemas.microsoft.com/office/drawing/2014/main" id="{D6C368F2-D578-4AB9-BD3E-91A5A37ECA4F}"/>
              </a:ext>
            </a:extLst>
          </p:cNvPr>
          <p:cNvSpPr/>
          <p:nvPr/>
        </p:nvSpPr>
        <p:spPr>
          <a:xfrm>
            <a:off x="136713" y="75005"/>
            <a:ext cx="3253968" cy="369332"/>
          </a:xfrm>
          <a:prstGeom prst="rect">
            <a:avLst/>
          </a:prstGeom>
        </p:spPr>
        <p:txBody>
          <a:bodyPr wrap="none">
            <a:spAutoFit/>
          </a:bodyPr>
          <a:lstStyle/>
          <a:p>
            <a:r>
              <a:rPr lang="en-IN" dirty="0">
                <a:solidFill>
                  <a:srgbClr val="0B0B0B"/>
                </a:solidFill>
                <a:latin typeface="var(--chakra-fonts-heading)"/>
              </a:rPr>
              <a:t>Introducing Convolutional Layers</a:t>
            </a:r>
            <a:endParaRPr lang="en-IN" b="0" i="0" dirty="0">
              <a:solidFill>
                <a:srgbClr val="0B0B0B"/>
              </a:solidFill>
              <a:effectLst/>
              <a:latin typeface="var(--chakra-fonts-heading)"/>
            </a:endParaRPr>
          </a:p>
        </p:txBody>
      </p:sp>
      <p:sp>
        <p:nvSpPr>
          <p:cNvPr id="3" name="Rectangle 1">
            <a:extLst>
              <a:ext uri="{FF2B5EF4-FFF2-40B4-BE49-F238E27FC236}">
                <a16:creationId xmlns:a16="http://schemas.microsoft.com/office/drawing/2014/main" id="{DB29D1BD-AA4F-4F03-BDB7-2EE6A98A1F0D}"/>
              </a:ext>
            </a:extLst>
          </p:cNvPr>
          <p:cNvSpPr>
            <a:spLocks noChangeArrowheads="1"/>
          </p:cNvSpPr>
          <p:nvPr/>
        </p:nvSpPr>
        <p:spPr bwMode="auto">
          <a:xfrm>
            <a:off x="0" y="4718965"/>
            <a:ext cx="11963847" cy="1754326"/>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0" i="0" u="none" strike="noStrike" cap="none" normalizeH="0" baseline="0" dirty="0">
                <a:ln>
                  <a:noFill/>
                </a:ln>
                <a:solidFill>
                  <a:srgbClr val="0B0B0B"/>
                </a:solidFill>
                <a:effectLst/>
                <a:latin typeface="Arial" panose="020B0604020202020204" pitchFamily="34" charset="0"/>
                <a:ea typeface="Open Sans"/>
              </a:rPr>
              <a:t>A convolutional layer is made of </a:t>
            </a:r>
            <a:r>
              <a:rPr kumimoji="0" lang="en-US" altLang="en-US" sz="1800" b="1" i="0" u="none" strike="noStrike" cap="none" normalizeH="0" baseline="0" dirty="0">
                <a:ln>
                  <a:noFill/>
                </a:ln>
                <a:solidFill>
                  <a:srgbClr val="0B0B0B"/>
                </a:solidFill>
                <a:effectLst/>
                <a:latin typeface="Arial" panose="020B0604020202020204" pitchFamily="34" charset="0"/>
                <a:ea typeface="Open Sans"/>
              </a:rPr>
              <a:t>filters</a:t>
            </a:r>
            <a:r>
              <a:rPr kumimoji="0" lang="en-US" altLang="en-US" sz="1800" b="0" i="0" u="none" strike="noStrike" cap="none" normalizeH="0" baseline="0" dirty="0">
                <a:ln>
                  <a:noFill/>
                </a:ln>
                <a:solidFill>
                  <a:srgbClr val="0B0B0B"/>
                </a:solidFill>
                <a:effectLst/>
                <a:latin typeface="Arial" panose="020B0604020202020204" pitchFamily="34" charset="0"/>
                <a:ea typeface="Open Sans"/>
              </a:rPr>
              <a:t>. Such filters are </a:t>
            </a:r>
            <a:r>
              <a:rPr kumimoji="0" lang="en-US" altLang="en-US" sz="1000" b="0" i="0" u="none" strike="noStrike" cap="none" normalizeH="0" baseline="0" dirty="0" err="1">
                <a:ln>
                  <a:noFill/>
                </a:ln>
                <a:solidFill>
                  <a:srgbClr val="0B0B0B"/>
                </a:solidFill>
                <a:effectLst/>
                <a:latin typeface="Arial Unicode MS"/>
                <a:ea typeface="var(--chakra-fonts-mono)"/>
              </a:rPr>
              <a:t>HxWxD</a:t>
            </a:r>
            <a:r>
              <a:rPr kumimoji="0" lang="en-US" altLang="en-US" sz="800" b="0" i="0" u="none" strike="noStrike" cap="none" normalizeH="0" baseline="0" dirty="0">
                <a:ln>
                  <a:noFill/>
                </a:ln>
                <a:solidFill>
                  <a:srgbClr val="0B0B0B"/>
                </a:solidFill>
                <a:effectLst/>
                <a:ea typeface="Open Sans"/>
              </a:rPr>
              <a:t> </a:t>
            </a:r>
            <a:r>
              <a:rPr kumimoji="0" lang="en-US" altLang="en-US" sz="1800" b="0" i="0" u="none" strike="noStrike" cap="none" normalizeH="0" baseline="0" dirty="0">
                <a:ln>
                  <a:noFill/>
                </a:ln>
                <a:solidFill>
                  <a:srgbClr val="0B0B0B"/>
                </a:solidFill>
                <a:effectLst/>
                <a:latin typeface="Arial" panose="020B0604020202020204" pitchFamily="34" charset="0"/>
                <a:ea typeface="Open Sans"/>
              </a:rPr>
              <a:t>arrays of learnable weights that are sliding or convolving over the input volume. Each filter is convolved over the entire input volume. The convolution of such a filter creates an 2D output array called a </a:t>
            </a:r>
            <a:r>
              <a:rPr kumimoji="0" lang="en-US" altLang="en-US" sz="1800" b="1" i="0" u="none" strike="noStrike" cap="none" normalizeH="0" baseline="0" dirty="0">
                <a:ln>
                  <a:noFill/>
                </a:ln>
                <a:solidFill>
                  <a:srgbClr val="0B0B0B"/>
                </a:solidFill>
                <a:effectLst/>
                <a:latin typeface="Arial" panose="020B0604020202020204" pitchFamily="34" charset="0"/>
                <a:ea typeface="Open Sans"/>
              </a:rPr>
              <a:t>feature map</a:t>
            </a:r>
            <a:r>
              <a:rPr kumimoji="0" lang="en-US" altLang="en-US" sz="1800" b="0" i="0" u="none" strike="noStrike" cap="none" normalizeH="0" baseline="0" dirty="0">
                <a:ln>
                  <a:noFill/>
                </a:ln>
                <a:solidFill>
                  <a:srgbClr val="0B0B0B"/>
                </a:solidFill>
                <a:effectLst/>
                <a:latin typeface="Arial" panose="020B0604020202020204" pitchFamily="34" charset="0"/>
                <a:ea typeface="Open Sans"/>
              </a:rPr>
              <a:t>. Because a convolutional layer has multiple filters, it outputs multiple feature maps. They will be stacked together to create the output volume.</a:t>
            </a: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0" i="0" u="none" strike="noStrike" cap="none" normalizeH="0" baseline="0" dirty="0">
                <a:ln>
                  <a:noFill/>
                </a:ln>
                <a:solidFill>
                  <a:srgbClr val="0B0B0B"/>
                </a:solidFill>
                <a:effectLst/>
                <a:latin typeface="Arial" panose="020B0604020202020204" pitchFamily="34" charset="0"/>
                <a:ea typeface="Open Sans"/>
              </a:rPr>
              <a:t>The filters in a convolutional layer are defined by two hyperparameters: the height and width. They are usually small and the most common filter sizes are </a:t>
            </a:r>
            <a:r>
              <a:rPr kumimoji="0" lang="en-US" altLang="en-US" sz="1000" b="0" i="0" u="none" strike="noStrike" cap="none" normalizeH="0" baseline="0" dirty="0">
                <a:ln>
                  <a:noFill/>
                </a:ln>
                <a:solidFill>
                  <a:srgbClr val="0B0B0B"/>
                </a:solidFill>
                <a:effectLst/>
                <a:latin typeface="Arial Unicode MS"/>
                <a:ea typeface="var(--chakra-fonts-mono)"/>
              </a:rPr>
              <a:t>3x3</a:t>
            </a:r>
            <a:r>
              <a:rPr kumimoji="0" lang="en-US" altLang="en-US" sz="800" b="0" i="0" u="none" strike="noStrike" cap="none" normalizeH="0" baseline="0" dirty="0">
                <a:ln>
                  <a:noFill/>
                </a:ln>
                <a:solidFill>
                  <a:srgbClr val="0B0B0B"/>
                </a:solidFill>
                <a:effectLst/>
                <a:ea typeface="Open Sans"/>
              </a:rPr>
              <a:t> </a:t>
            </a:r>
            <a:r>
              <a:rPr kumimoji="0" lang="en-US" altLang="en-US" sz="1800" b="0" i="0" u="none" strike="noStrike" cap="none" normalizeH="0" baseline="0" dirty="0">
                <a:ln>
                  <a:noFill/>
                </a:ln>
                <a:solidFill>
                  <a:srgbClr val="0B0B0B"/>
                </a:solidFill>
                <a:effectLst/>
                <a:latin typeface="Arial" panose="020B0604020202020204" pitchFamily="34" charset="0"/>
                <a:ea typeface="Open Sans"/>
              </a:rPr>
              <a:t>or </a:t>
            </a:r>
            <a:r>
              <a:rPr kumimoji="0" lang="en-US" altLang="en-US" sz="1000" b="0" i="0" u="none" strike="noStrike" cap="none" normalizeH="0" baseline="0" dirty="0">
                <a:ln>
                  <a:noFill/>
                </a:ln>
                <a:solidFill>
                  <a:srgbClr val="0B0B0B"/>
                </a:solidFill>
                <a:effectLst/>
                <a:latin typeface="Arial Unicode MS"/>
                <a:ea typeface="var(--chakra-fonts-mono)"/>
              </a:rPr>
              <a:t>5x5</a:t>
            </a:r>
            <a:r>
              <a:rPr kumimoji="0" lang="en-US" altLang="en-US" sz="800" b="0" i="0" u="none" strike="noStrike" cap="none" normalizeH="0" baseline="0" dirty="0">
                <a:ln>
                  <a:noFill/>
                </a:ln>
                <a:solidFill>
                  <a:srgbClr val="0B0B0B"/>
                </a:solidFill>
                <a:effectLst/>
                <a:ea typeface="Open Sans"/>
              </a:rPr>
              <a:t>.</a:t>
            </a: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pic>
        <p:nvPicPr>
          <p:cNvPr id="4" name="図 3">
            <a:extLst>
              <a:ext uri="{FF2B5EF4-FFF2-40B4-BE49-F238E27FC236}">
                <a16:creationId xmlns:a16="http://schemas.microsoft.com/office/drawing/2014/main" id="{26099AA9-5634-4E14-9884-0C9FA5EFA6F2}"/>
              </a:ext>
            </a:extLst>
          </p:cNvPr>
          <p:cNvPicPr>
            <a:picLocks noChangeAspect="1"/>
          </p:cNvPicPr>
          <p:nvPr/>
        </p:nvPicPr>
        <p:blipFill>
          <a:blip r:embed="rId2"/>
          <a:stretch>
            <a:fillRect/>
          </a:stretch>
        </p:blipFill>
        <p:spPr>
          <a:xfrm>
            <a:off x="1207579" y="724306"/>
            <a:ext cx="9061133" cy="3714689"/>
          </a:xfrm>
          <a:prstGeom prst="rect">
            <a:avLst/>
          </a:prstGeom>
        </p:spPr>
      </p:pic>
    </p:spTree>
    <p:extLst>
      <p:ext uri="{BB962C8B-B14F-4D97-AF65-F5344CB8AC3E}">
        <p14:creationId xmlns:p14="http://schemas.microsoft.com/office/powerpoint/2010/main" val="383598167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図 1">
            <a:extLst>
              <a:ext uri="{FF2B5EF4-FFF2-40B4-BE49-F238E27FC236}">
                <a16:creationId xmlns:a16="http://schemas.microsoft.com/office/drawing/2014/main" id="{E657B3BE-EE68-41B3-800A-593661C7F9D7}"/>
              </a:ext>
            </a:extLst>
          </p:cNvPr>
          <p:cNvPicPr>
            <a:picLocks noChangeAspect="1"/>
          </p:cNvPicPr>
          <p:nvPr/>
        </p:nvPicPr>
        <p:blipFill>
          <a:blip r:embed="rId2"/>
          <a:stretch>
            <a:fillRect/>
          </a:stretch>
        </p:blipFill>
        <p:spPr>
          <a:xfrm>
            <a:off x="1852042" y="0"/>
            <a:ext cx="8197214" cy="3072256"/>
          </a:xfrm>
          <a:prstGeom prst="rect">
            <a:avLst/>
          </a:prstGeom>
        </p:spPr>
      </p:pic>
      <p:sp>
        <p:nvSpPr>
          <p:cNvPr id="3" name="正方形/長方形 2">
            <a:extLst>
              <a:ext uri="{FF2B5EF4-FFF2-40B4-BE49-F238E27FC236}">
                <a16:creationId xmlns:a16="http://schemas.microsoft.com/office/drawing/2014/main" id="{23EFF104-AB79-4759-86EF-D6B75814835B}"/>
              </a:ext>
            </a:extLst>
          </p:cNvPr>
          <p:cNvSpPr/>
          <p:nvPr/>
        </p:nvSpPr>
        <p:spPr>
          <a:xfrm>
            <a:off x="0" y="3335774"/>
            <a:ext cx="2767361" cy="369332"/>
          </a:xfrm>
          <a:prstGeom prst="rect">
            <a:avLst/>
          </a:prstGeom>
        </p:spPr>
        <p:txBody>
          <a:bodyPr wrap="none">
            <a:spAutoFit/>
          </a:bodyPr>
          <a:lstStyle/>
          <a:p>
            <a:r>
              <a:rPr lang="en-IN" b="1" dirty="0">
                <a:solidFill>
                  <a:srgbClr val="0B0B0B"/>
                </a:solidFill>
                <a:latin typeface="var(--chakra-fonts-heading)"/>
              </a:rPr>
              <a:t>The Convolution Operation</a:t>
            </a:r>
            <a:endParaRPr lang="en-IN" b="1" i="0" dirty="0">
              <a:solidFill>
                <a:srgbClr val="0B0B0B"/>
              </a:solidFill>
              <a:effectLst/>
              <a:latin typeface="var(--chakra-fonts-heading)"/>
            </a:endParaRPr>
          </a:p>
        </p:txBody>
      </p:sp>
      <p:pic>
        <p:nvPicPr>
          <p:cNvPr id="4" name="図 3">
            <a:extLst>
              <a:ext uri="{FF2B5EF4-FFF2-40B4-BE49-F238E27FC236}">
                <a16:creationId xmlns:a16="http://schemas.microsoft.com/office/drawing/2014/main" id="{24DA4DC9-3C35-43AF-8F89-69C14AAF1DEF}"/>
              </a:ext>
            </a:extLst>
          </p:cNvPr>
          <p:cNvPicPr>
            <a:picLocks noChangeAspect="1"/>
          </p:cNvPicPr>
          <p:nvPr/>
        </p:nvPicPr>
        <p:blipFill>
          <a:blip r:embed="rId3"/>
          <a:stretch>
            <a:fillRect/>
          </a:stretch>
        </p:blipFill>
        <p:spPr>
          <a:xfrm>
            <a:off x="1852042" y="3750955"/>
            <a:ext cx="7366716" cy="2917065"/>
          </a:xfrm>
          <a:prstGeom prst="rect">
            <a:avLst/>
          </a:prstGeom>
        </p:spPr>
      </p:pic>
    </p:spTree>
    <p:extLst>
      <p:ext uri="{BB962C8B-B14F-4D97-AF65-F5344CB8AC3E}">
        <p14:creationId xmlns:p14="http://schemas.microsoft.com/office/powerpoint/2010/main" val="14514190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FCF5CAA4-DA9E-436E-A28B-E65C5A5A465D}"/>
              </a:ext>
            </a:extLst>
          </p:cNvPr>
          <p:cNvSpPr>
            <a:spLocks noChangeArrowheads="1"/>
          </p:cNvSpPr>
          <p:nvPr/>
        </p:nvSpPr>
        <p:spPr bwMode="auto">
          <a:xfrm>
            <a:off x="72412" y="4783676"/>
            <a:ext cx="11122330" cy="2031325"/>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0" i="0" u="none" strike="noStrike" cap="none" normalizeH="0" baseline="0">
                <a:ln>
                  <a:noFill/>
                </a:ln>
                <a:solidFill>
                  <a:srgbClr val="0B0B0B"/>
                </a:solidFill>
                <a:effectLst/>
                <a:latin typeface="Arial" panose="020B0604020202020204" pitchFamily="34" charset="0"/>
                <a:ea typeface="Open Sans"/>
              </a:rPr>
              <a:t>In addition to the filter size </a:t>
            </a:r>
            <a:r>
              <a:rPr kumimoji="0" lang="en-US" altLang="en-US" sz="1000" b="0" i="0" u="none" strike="noStrike" cap="none" normalizeH="0" baseline="0">
                <a:ln>
                  <a:noFill/>
                </a:ln>
                <a:solidFill>
                  <a:srgbClr val="0B0B0B"/>
                </a:solidFill>
                <a:effectLst/>
                <a:latin typeface="Arial Unicode MS"/>
                <a:ea typeface="var(--chakra-fonts-mono)"/>
              </a:rPr>
              <a:t>F</a:t>
            </a:r>
            <a:r>
              <a:rPr kumimoji="0" lang="en-US" altLang="en-US" sz="800" b="0" i="0" u="none" strike="noStrike" cap="none" normalizeH="0" baseline="0">
                <a:ln>
                  <a:noFill/>
                </a:ln>
                <a:solidFill>
                  <a:srgbClr val="0B0B0B"/>
                </a:solidFill>
                <a:effectLst/>
                <a:ea typeface="Open Sans"/>
              </a:rPr>
              <a:t> </a:t>
            </a:r>
            <a:r>
              <a:rPr kumimoji="0" lang="en-US" altLang="en-US" sz="1800" b="0" i="0" u="none" strike="noStrike" cap="none" normalizeH="0" baseline="0">
                <a:ln>
                  <a:noFill/>
                </a:ln>
                <a:solidFill>
                  <a:srgbClr val="0B0B0B"/>
                </a:solidFill>
                <a:effectLst/>
                <a:latin typeface="Arial" panose="020B0604020202020204" pitchFamily="34" charset="0"/>
                <a:ea typeface="Open Sans"/>
              </a:rPr>
              <a:t>, a convolutional layer has additional hyperparameters. The </a:t>
            </a:r>
            <a:r>
              <a:rPr kumimoji="0" lang="en-US" altLang="en-US" sz="1800" b="1" i="0" u="none" strike="noStrike" cap="none" normalizeH="0" baseline="0">
                <a:ln>
                  <a:noFill/>
                </a:ln>
                <a:solidFill>
                  <a:srgbClr val="0B0B0B"/>
                </a:solidFill>
                <a:effectLst/>
                <a:latin typeface="Arial" panose="020B0604020202020204" pitchFamily="34" charset="0"/>
                <a:ea typeface="Open Sans"/>
              </a:rPr>
              <a:t>stride</a:t>
            </a:r>
            <a:r>
              <a:rPr kumimoji="0" lang="en-US" altLang="en-US" sz="1800" b="0" i="0" u="none" strike="noStrike" cap="none" normalizeH="0" baseline="0">
                <a:ln>
                  <a:noFill/>
                </a:ln>
                <a:solidFill>
                  <a:srgbClr val="0B0B0B"/>
                </a:solidFill>
                <a:effectLst/>
                <a:latin typeface="Arial" panose="020B0604020202020204" pitchFamily="34" charset="0"/>
                <a:ea typeface="Open Sans"/>
              </a:rPr>
              <a:t> </a:t>
            </a:r>
            <a:r>
              <a:rPr kumimoji="0" lang="en-US" altLang="en-US" sz="1000" b="0" i="0" u="none" strike="noStrike" cap="none" normalizeH="0" baseline="0">
                <a:ln>
                  <a:noFill/>
                </a:ln>
                <a:solidFill>
                  <a:srgbClr val="0B0B0B"/>
                </a:solidFill>
                <a:effectLst/>
                <a:latin typeface="Arial Unicode MS"/>
                <a:ea typeface="var(--chakra-fonts-mono)"/>
              </a:rPr>
              <a:t>S</a:t>
            </a:r>
            <a:r>
              <a:rPr kumimoji="0" lang="en-US" altLang="en-US" sz="800" b="0" i="0" u="none" strike="noStrike" cap="none" normalizeH="0" baseline="0">
                <a:ln>
                  <a:noFill/>
                </a:ln>
                <a:solidFill>
                  <a:srgbClr val="0B0B0B"/>
                </a:solidFill>
                <a:effectLst/>
                <a:ea typeface="Open Sans"/>
              </a:rPr>
              <a:t> </a:t>
            </a:r>
            <a:r>
              <a:rPr kumimoji="0" lang="en-US" altLang="en-US" sz="1800" b="0" i="0" u="none" strike="noStrike" cap="none" normalizeH="0" baseline="0">
                <a:ln>
                  <a:noFill/>
                </a:ln>
                <a:solidFill>
                  <a:srgbClr val="0B0B0B"/>
                </a:solidFill>
                <a:effectLst/>
                <a:latin typeface="Arial" panose="020B0604020202020204" pitchFamily="34" charset="0"/>
                <a:ea typeface="Open Sans"/>
              </a:rPr>
              <a:t>controls the size of the step by which the filter is moving. The </a:t>
            </a:r>
            <a:r>
              <a:rPr kumimoji="0" lang="en-US" altLang="en-US" sz="1800" b="1" i="0" u="none" strike="noStrike" cap="none" normalizeH="0" baseline="0">
                <a:ln>
                  <a:noFill/>
                </a:ln>
                <a:solidFill>
                  <a:srgbClr val="0B0B0B"/>
                </a:solidFill>
                <a:effectLst/>
                <a:latin typeface="Arial" panose="020B0604020202020204" pitchFamily="34" charset="0"/>
                <a:ea typeface="Open Sans"/>
              </a:rPr>
              <a:t>padding</a:t>
            </a:r>
            <a:r>
              <a:rPr kumimoji="0" lang="en-US" altLang="en-US" sz="1800" b="0" i="0" u="none" strike="noStrike" cap="none" normalizeH="0" baseline="0">
                <a:ln>
                  <a:noFill/>
                </a:ln>
                <a:solidFill>
                  <a:srgbClr val="0B0B0B"/>
                </a:solidFill>
                <a:effectLst/>
                <a:latin typeface="Arial" panose="020B0604020202020204" pitchFamily="34" charset="0"/>
                <a:ea typeface="Open Sans"/>
              </a:rPr>
              <a:t> </a:t>
            </a:r>
            <a:r>
              <a:rPr kumimoji="0" lang="en-US" altLang="en-US" sz="1000" b="0" i="0" u="none" strike="noStrike" cap="none" normalizeH="0" baseline="0">
                <a:ln>
                  <a:noFill/>
                </a:ln>
                <a:solidFill>
                  <a:srgbClr val="0B0B0B"/>
                </a:solidFill>
                <a:effectLst/>
                <a:latin typeface="Arial Unicode MS"/>
                <a:ea typeface="var(--chakra-fonts-mono)"/>
              </a:rPr>
              <a:t>P</a:t>
            </a:r>
            <a:r>
              <a:rPr kumimoji="0" lang="en-US" altLang="en-US" sz="800" b="0" i="0" u="none" strike="noStrike" cap="none" normalizeH="0" baseline="0">
                <a:ln>
                  <a:noFill/>
                </a:ln>
                <a:solidFill>
                  <a:srgbClr val="0B0B0B"/>
                </a:solidFill>
                <a:effectLst/>
                <a:ea typeface="Open Sans"/>
              </a:rPr>
              <a:t> </a:t>
            </a:r>
            <a:r>
              <a:rPr kumimoji="0" lang="en-US" altLang="en-US" sz="1800" b="0" i="0" u="none" strike="noStrike" cap="none" normalizeH="0" baseline="0">
                <a:ln>
                  <a:noFill/>
                </a:ln>
                <a:solidFill>
                  <a:srgbClr val="0B0B0B"/>
                </a:solidFill>
                <a:effectLst/>
                <a:latin typeface="Arial" panose="020B0604020202020204" pitchFamily="34" charset="0"/>
                <a:ea typeface="Open Sans"/>
              </a:rPr>
              <a:t>controls the size of the output by adding zeros (or other values) to the border of the input.</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0" i="0" u="none" strike="noStrike" cap="none" normalizeH="0" baseline="0">
                <a:ln>
                  <a:noFill/>
                </a:ln>
                <a:solidFill>
                  <a:srgbClr val="0B0B0B"/>
                </a:solidFill>
                <a:effectLst/>
                <a:latin typeface="Arial" panose="020B0604020202020204" pitchFamily="34" charset="0"/>
                <a:ea typeface="Open Sans"/>
              </a:rPr>
              <a:t>The spatial dimensions of the output volume can be calculated using the formula below. We are calculating the width of the output volume but the same formula would apply for the height.</a:t>
            </a:r>
            <a:endParaRPr kumimoji="0" lang="en-US" altLang="en-US" sz="1800" b="0" i="0" u="none" strike="noStrike" cap="none" normalizeH="0" baseline="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br>
              <a:rPr kumimoji="0" lang="en-US" altLang="en-US" sz="1800" b="0" i="0" u="none" strike="noStrike" cap="none" normalizeH="0" baseline="0">
                <a:ln>
                  <a:noFill/>
                </a:ln>
                <a:solidFill>
                  <a:srgbClr val="0B0B0B"/>
                </a:solidFill>
                <a:effectLst/>
                <a:latin typeface="Arial" panose="020B0604020202020204" pitchFamily="34" charset="0"/>
                <a:ea typeface="Open Sans"/>
              </a:rPr>
            </a:br>
            <a:endParaRPr kumimoji="0" lang="en-US" altLang="en-US" sz="1800" b="0" i="0" u="none" strike="noStrike" cap="none" normalizeH="0" baseline="0">
              <a:ln>
                <a:noFill/>
              </a:ln>
              <a:solidFill>
                <a:schemeClr val="tx1"/>
              </a:solidFill>
              <a:effectLst/>
              <a:latin typeface="Arial" panose="020B0604020202020204" pitchFamily="34" charset="0"/>
            </a:endParaRPr>
          </a:p>
        </p:txBody>
      </p:sp>
      <p:pic>
        <p:nvPicPr>
          <p:cNvPr id="3" name="図 2">
            <a:extLst>
              <a:ext uri="{FF2B5EF4-FFF2-40B4-BE49-F238E27FC236}">
                <a16:creationId xmlns:a16="http://schemas.microsoft.com/office/drawing/2014/main" id="{B11FF9C1-2529-4F34-8F6D-29E0D1057766}"/>
              </a:ext>
            </a:extLst>
          </p:cNvPr>
          <p:cNvPicPr>
            <a:picLocks noChangeAspect="1"/>
          </p:cNvPicPr>
          <p:nvPr/>
        </p:nvPicPr>
        <p:blipFill>
          <a:blip r:embed="rId2"/>
          <a:stretch>
            <a:fillRect/>
          </a:stretch>
        </p:blipFill>
        <p:spPr>
          <a:xfrm>
            <a:off x="72412" y="153326"/>
            <a:ext cx="6363899" cy="3275674"/>
          </a:xfrm>
          <a:prstGeom prst="rect">
            <a:avLst/>
          </a:prstGeom>
        </p:spPr>
      </p:pic>
      <p:pic>
        <p:nvPicPr>
          <p:cNvPr id="4" name="図 3">
            <a:extLst>
              <a:ext uri="{FF2B5EF4-FFF2-40B4-BE49-F238E27FC236}">
                <a16:creationId xmlns:a16="http://schemas.microsoft.com/office/drawing/2014/main" id="{1B9BB872-3564-448A-AEDC-E1382300B162}"/>
              </a:ext>
            </a:extLst>
          </p:cNvPr>
          <p:cNvPicPr>
            <a:picLocks noChangeAspect="1"/>
          </p:cNvPicPr>
          <p:nvPr/>
        </p:nvPicPr>
        <p:blipFill>
          <a:blip r:embed="rId3"/>
          <a:stretch>
            <a:fillRect/>
          </a:stretch>
        </p:blipFill>
        <p:spPr>
          <a:xfrm>
            <a:off x="5777396" y="775500"/>
            <a:ext cx="6075781" cy="2278418"/>
          </a:xfrm>
          <a:prstGeom prst="rect">
            <a:avLst/>
          </a:prstGeom>
        </p:spPr>
      </p:pic>
    </p:spTree>
    <p:extLst>
      <p:ext uri="{BB962C8B-B14F-4D97-AF65-F5344CB8AC3E}">
        <p14:creationId xmlns:p14="http://schemas.microsoft.com/office/powerpoint/2010/main" val="3735844914"/>
      </p:ext>
    </p:extLst>
  </p:cSld>
  <p:clrMapOvr>
    <a:masterClrMapping/>
  </p:clrMapOvr>
</p:sld>
</file>

<file path=ppt/theme/theme1.xml><?xml version="1.0" encoding="utf-8"?>
<a:theme xmlns:a="http://schemas.openxmlformats.org/drawingml/2006/main" name="Office テーマ">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157</TotalTime>
  <Words>2976</Words>
  <Application>Microsoft Office PowerPoint</Application>
  <PresentationFormat>ワイド画面</PresentationFormat>
  <Paragraphs>151</Paragraphs>
  <Slides>54</Slides>
  <Notes>0</Notes>
  <HiddenSlides>0</HiddenSlides>
  <MMClips>0</MMClips>
  <ScaleCrop>false</ScaleCrop>
  <HeadingPairs>
    <vt:vector size="6" baseType="variant">
      <vt:variant>
        <vt:lpstr>使用されているフォント</vt:lpstr>
      </vt:variant>
      <vt:variant>
        <vt:i4>7</vt:i4>
      </vt:variant>
      <vt:variant>
        <vt:lpstr>テーマ</vt:lpstr>
      </vt:variant>
      <vt:variant>
        <vt:i4>1</vt:i4>
      </vt:variant>
      <vt:variant>
        <vt:lpstr>スライド タイトル</vt:lpstr>
      </vt:variant>
      <vt:variant>
        <vt:i4>54</vt:i4>
      </vt:variant>
    </vt:vector>
  </HeadingPairs>
  <TitlesOfParts>
    <vt:vector size="62" baseType="lpstr">
      <vt:lpstr>Arial Unicode MS</vt:lpstr>
      <vt:lpstr>Google Sans</vt:lpstr>
      <vt:lpstr>Open Sans</vt:lpstr>
      <vt:lpstr>var(--chakra-fonts-heading)</vt:lpstr>
      <vt:lpstr>Arial</vt:lpstr>
      <vt:lpstr>Calibri</vt:lpstr>
      <vt:lpstr>Calibri Light</vt:lpstr>
      <vt:lpstr>Office テーマ</vt:lpstr>
      <vt:lpstr>Udacity self driving car engineer Nanodegree- 1-Computer Vision</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Udacity self driving car engineer Nanodegree- Computer Vision</dc:title>
  <dc:creator>Poluri Nikhil (Poluri Nikhilkoundinya、ＹＮ３)</dc:creator>
  <cp:lastModifiedBy>Poluri Nikhil (Poluri Nikhilkoundinya、ＹＮ３)</cp:lastModifiedBy>
  <cp:revision>123</cp:revision>
  <dcterms:created xsi:type="dcterms:W3CDTF">2024-03-12T09:32:36Z</dcterms:created>
  <dcterms:modified xsi:type="dcterms:W3CDTF">2024-03-13T02:52:23Z</dcterms:modified>
</cp:coreProperties>
</file>

<file path=docProps/thumbnail.jpeg>
</file>